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Georgia Pro" panose="02040502050405020303" pitchFamily="18" charset="0"/>
      <p:regular r:id="rId12"/>
    </p:embeddedFont>
    <p:embeddedFont>
      <p:font typeface="Montserrat" panose="00000500000000000000" pitchFamily="2" charset="0"/>
      <p:regular r:id="rId13"/>
    </p:embeddedFont>
    <p:embeddedFont>
      <p:font typeface="Montserrat Italics" panose="020B0604020202020204" charset="0"/>
      <p:regular r:id="rId14"/>
    </p:embeddedFont>
    <p:embeddedFont>
      <p:font typeface="Montserrat Medium" panose="00000600000000000000" pitchFamily="2" charset="0"/>
      <p:regular r:id="rId15"/>
    </p:embeddedFont>
    <p:embeddedFont>
      <p:font typeface="Open Sans Medium"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D3D44A-F913-4C81-9CE9-174973AC9552}" v="2" dt="2025-03-06T19:53:52.1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9" d="100"/>
          <a:sy n="69" d="100"/>
        </p:scale>
        <p:origin x="101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Miller" userId="602e9c46f515ae9f" providerId="LiveId" clId="{08D3D44A-F913-4C81-9CE9-174973AC9552}"/>
    <pc:docChg chg="modSld">
      <pc:chgData name="Jennifer Miller" userId="602e9c46f515ae9f" providerId="LiveId" clId="{08D3D44A-F913-4C81-9CE9-174973AC9552}" dt="2025-03-06T19:54:10.191" v="58" actId="1076"/>
      <pc:docMkLst>
        <pc:docMk/>
      </pc:docMkLst>
      <pc:sldChg chg="addSp modSp mod">
        <pc:chgData name="Jennifer Miller" userId="602e9c46f515ae9f" providerId="LiveId" clId="{08D3D44A-F913-4C81-9CE9-174973AC9552}" dt="2025-03-06T19:54:10.191" v="58" actId="1076"/>
        <pc:sldMkLst>
          <pc:docMk/>
          <pc:sldMk cId="0" sldId="256"/>
        </pc:sldMkLst>
        <pc:spChg chg="add mod">
          <ac:chgData name="Jennifer Miller" userId="602e9c46f515ae9f" providerId="LiveId" clId="{08D3D44A-F913-4C81-9CE9-174973AC9552}" dt="2025-03-06T19:54:10.191" v="58" actId="1076"/>
          <ac:spMkLst>
            <pc:docMk/>
            <pc:sldMk cId="0" sldId="256"/>
            <ac:spMk id="11" creationId="{8BCC881D-1FC1-7CD5-3C01-EE80C67C906C}"/>
          </ac:spMkLst>
        </pc:spChg>
        <pc:grpChg chg="mod">
          <ac:chgData name="Jennifer Miller" userId="602e9c46f515ae9f" providerId="LiveId" clId="{08D3D44A-F913-4C81-9CE9-174973AC9552}" dt="2025-03-06T19:54:06.703" v="57" actId="1076"/>
          <ac:grpSpMkLst>
            <pc:docMk/>
            <pc:sldMk cId="0" sldId="256"/>
            <ac:grpSpMk id="2" creationId="{00000000-0000-0000-0000-000000000000}"/>
          </ac:grpSpMkLst>
        </pc:grpChg>
      </pc:sldChg>
      <pc:sldChg chg="addSp modSp mod">
        <pc:chgData name="Jennifer Miller" userId="602e9c46f515ae9f" providerId="LiveId" clId="{08D3D44A-F913-4C81-9CE9-174973AC9552}" dt="2025-03-06T19:35:44.005" v="16" actId="1076"/>
        <pc:sldMkLst>
          <pc:docMk/>
          <pc:sldMk cId="0" sldId="261"/>
        </pc:sldMkLst>
        <pc:spChg chg="mod">
          <ac:chgData name="Jennifer Miller" userId="602e9c46f515ae9f" providerId="LiveId" clId="{08D3D44A-F913-4C81-9CE9-174973AC9552}" dt="2025-03-06T19:34:41.666" v="11" actId="1076"/>
          <ac:spMkLst>
            <pc:docMk/>
            <pc:sldMk cId="0" sldId="261"/>
            <ac:spMk id="14" creationId="{00000000-0000-0000-0000-000000000000}"/>
          </ac:spMkLst>
        </pc:spChg>
        <pc:spChg chg="add mod">
          <ac:chgData name="Jennifer Miller" userId="602e9c46f515ae9f" providerId="LiveId" clId="{08D3D44A-F913-4C81-9CE9-174973AC9552}" dt="2025-03-06T19:35:44.005" v="16" actId="1076"/>
          <ac:spMkLst>
            <pc:docMk/>
            <pc:sldMk cId="0" sldId="261"/>
            <ac:spMk id="18" creationId="{70F2A967-1411-C37D-915C-E151435FE50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8.svg"/><Relationship Id="rId7" Type="http://schemas.openxmlformats.org/officeDocument/2006/relationships/image" Target="../media/image26.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10.svg"/></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9C5CC"/>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732582" y="764100"/>
            <a:ext cx="16822836" cy="8758799"/>
            <a:chOff x="0" y="0"/>
            <a:chExt cx="16822826" cy="8758796"/>
          </a:xfrm>
        </p:grpSpPr>
        <p:sp>
          <p:nvSpPr>
            <p:cNvPr id="3" name="Freeform 3"/>
            <p:cNvSpPr/>
            <p:nvPr/>
          </p:nvSpPr>
          <p:spPr>
            <a:xfrm>
              <a:off x="0" y="0"/>
              <a:ext cx="16822801" cy="8758809"/>
            </a:xfrm>
            <a:custGeom>
              <a:avLst/>
              <a:gdLst/>
              <a:ahLst/>
              <a:cxnLst/>
              <a:rect l="l" t="t" r="r" b="b"/>
              <a:pathLst>
                <a:path w="16822801" h="8758809">
                  <a:moveTo>
                    <a:pt x="0" y="0"/>
                  </a:moveTo>
                  <a:lnTo>
                    <a:pt x="0" y="8758809"/>
                  </a:lnTo>
                  <a:lnTo>
                    <a:pt x="16822801" y="8758809"/>
                  </a:lnTo>
                  <a:lnTo>
                    <a:pt x="16822801" y="0"/>
                  </a:lnTo>
                  <a:close/>
                </a:path>
              </a:pathLst>
            </a:custGeom>
            <a:solidFill>
              <a:srgbClr val="FFFFFF"/>
            </a:solidFill>
          </p:spPr>
          <p:txBody>
            <a:bodyPr/>
            <a:lstStyle/>
            <a:p>
              <a:endParaRPr lang="en-US"/>
            </a:p>
          </p:txBody>
        </p:sp>
      </p:grpSp>
      <p:sp>
        <p:nvSpPr>
          <p:cNvPr id="4" name="TextBox 4"/>
          <p:cNvSpPr txBox="1"/>
          <p:nvPr/>
        </p:nvSpPr>
        <p:spPr>
          <a:xfrm>
            <a:off x="4177127" y="3575180"/>
            <a:ext cx="9933746" cy="3377946"/>
          </a:xfrm>
          <a:prstGeom prst="rect">
            <a:avLst/>
          </a:prstGeom>
        </p:spPr>
        <p:txBody>
          <a:bodyPr lIns="0" tIns="0" rIns="0" bIns="0" rtlCol="0" anchor="t">
            <a:spAutoFit/>
          </a:bodyPr>
          <a:lstStyle/>
          <a:p>
            <a:pPr algn="ctr">
              <a:lnSpc>
                <a:spcPts val="13152"/>
              </a:lnSpc>
            </a:pPr>
            <a:r>
              <a:rPr lang="en-US" sz="12000">
                <a:solidFill>
                  <a:srgbClr val="89C5CC"/>
                </a:solidFill>
                <a:latin typeface="Georgia Pro"/>
                <a:ea typeface="Georgia Pro"/>
                <a:cs typeface="Georgia Pro"/>
                <a:sym typeface="Georgia Pro"/>
              </a:rPr>
              <a:t>Choose Your Path</a:t>
            </a:r>
          </a:p>
        </p:txBody>
      </p:sp>
      <p:sp>
        <p:nvSpPr>
          <p:cNvPr id="5" name="TextBox 5"/>
          <p:cNvSpPr txBox="1"/>
          <p:nvPr/>
        </p:nvSpPr>
        <p:spPr>
          <a:xfrm>
            <a:off x="6251853" y="2178021"/>
            <a:ext cx="5784304" cy="1197653"/>
          </a:xfrm>
          <a:prstGeom prst="rect">
            <a:avLst/>
          </a:prstGeom>
        </p:spPr>
        <p:txBody>
          <a:bodyPr lIns="0" tIns="0" rIns="0" bIns="0" rtlCol="0" anchor="t">
            <a:spAutoFit/>
          </a:bodyPr>
          <a:lstStyle/>
          <a:p>
            <a:pPr algn="ctr">
              <a:lnSpc>
                <a:spcPts val="10999"/>
              </a:lnSpc>
            </a:pPr>
            <a:r>
              <a:rPr lang="en-US" sz="4399" b="1" spc="879">
                <a:solidFill>
                  <a:srgbClr val="E49090"/>
                </a:solidFill>
                <a:latin typeface="Montserrat Medium"/>
                <a:ea typeface="Montserrat Medium"/>
                <a:cs typeface="Montserrat Medium"/>
                <a:sym typeface="Montserrat Medium"/>
              </a:rPr>
              <a:t>Week 3</a:t>
            </a:r>
          </a:p>
        </p:txBody>
      </p:sp>
      <p:sp>
        <p:nvSpPr>
          <p:cNvPr id="6" name="TextBox 6"/>
          <p:cNvSpPr txBox="1"/>
          <p:nvPr/>
        </p:nvSpPr>
        <p:spPr>
          <a:xfrm>
            <a:off x="5884702" y="7263031"/>
            <a:ext cx="6518605" cy="372751"/>
          </a:xfrm>
          <a:prstGeom prst="rect">
            <a:avLst/>
          </a:prstGeom>
        </p:spPr>
        <p:txBody>
          <a:bodyPr lIns="0" tIns="0" rIns="0" bIns="0" rtlCol="0" anchor="t">
            <a:spAutoFit/>
          </a:bodyPr>
          <a:lstStyle/>
          <a:p>
            <a:pPr algn="ctr">
              <a:lnSpc>
                <a:spcPts val="3079"/>
              </a:lnSpc>
            </a:pPr>
            <a:r>
              <a:rPr lang="en-US" sz="2199" spc="659">
                <a:solidFill>
                  <a:srgbClr val="010101"/>
                </a:solidFill>
                <a:latin typeface="Montserrat"/>
                <a:ea typeface="Montserrat"/>
                <a:cs typeface="Montserrat"/>
                <a:sym typeface="Montserrat"/>
              </a:rPr>
              <a:t>COURSE BY JENNIFER MILLER</a:t>
            </a:r>
          </a:p>
        </p:txBody>
      </p:sp>
      <p:grpSp>
        <p:nvGrpSpPr>
          <p:cNvPr id="7" name="Group 7"/>
          <p:cNvGrpSpPr/>
          <p:nvPr/>
        </p:nvGrpSpPr>
        <p:grpSpPr>
          <a:xfrm>
            <a:off x="-2353679" y="1589285"/>
            <a:ext cx="9156625" cy="262632"/>
            <a:chOff x="0" y="0"/>
            <a:chExt cx="19925246" cy="571500"/>
          </a:xfrm>
        </p:grpSpPr>
        <p:sp>
          <p:nvSpPr>
            <p:cNvPr id="8" name="Freeform 8"/>
            <p:cNvSpPr/>
            <p:nvPr/>
          </p:nvSpPr>
          <p:spPr>
            <a:xfrm>
              <a:off x="0" y="255270"/>
              <a:ext cx="19925246" cy="69850"/>
            </a:xfrm>
            <a:custGeom>
              <a:avLst/>
              <a:gdLst/>
              <a:ahLst/>
              <a:cxnLst/>
              <a:rect l="l" t="t" r="r" b="b"/>
              <a:pathLst>
                <a:path w="19925246" h="69850">
                  <a:moveTo>
                    <a:pt x="19634417" y="0"/>
                  </a:moveTo>
                  <a:lnTo>
                    <a:pt x="0" y="0"/>
                  </a:lnTo>
                  <a:lnTo>
                    <a:pt x="0" y="69850"/>
                  </a:lnTo>
                  <a:lnTo>
                    <a:pt x="19925246" y="69850"/>
                  </a:lnTo>
                  <a:lnTo>
                    <a:pt x="19925246" y="0"/>
                  </a:lnTo>
                  <a:close/>
                </a:path>
              </a:pathLst>
            </a:custGeom>
            <a:solidFill>
              <a:srgbClr val="E49090"/>
            </a:solidFill>
          </p:spPr>
          <p:txBody>
            <a:bodyPr/>
            <a:lstStyle/>
            <a:p>
              <a:endParaRPr lang="en-US"/>
            </a:p>
          </p:txBody>
        </p:sp>
      </p:grpSp>
      <p:grpSp>
        <p:nvGrpSpPr>
          <p:cNvPr id="9" name="Group 9"/>
          <p:cNvGrpSpPr/>
          <p:nvPr/>
        </p:nvGrpSpPr>
        <p:grpSpPr>
          <a:xfrm>
            <a:off x="11686334" y="8635416"/>
            <a:ext cx="9156625" cy="262632"/>
            <a:chOff x="0" y="0"/>
            <a:chExt cx="19925246" cy="571500"/>
          </a:xfrm>
        </p:grpSpPr>
        <p:sp>
          <p:nvSpPr>
            <p:cNvPr id="10" name="Freeform 10"/>
            <p:cNvSpPr/>
            <p:nvPr/>
          </p:nvSpPr>
          <p:spPr>
            <a:xfrm>
              <a:off x="0" y="255270"/>
              <a:ext cx="19925246" cy="69850"/>
            </a:xfrm>
            <a:custGeom>
              <a:avLst/>
              <a:gdLst/>
              <a:ahLst/>
              <a:cxnLst/>
              <a:rect l="l" t="t" r="r" b="b"/>
              <a:pathLst>
                <a:path w="19925246" h="69850">
                  <a:moveTo>
                    <a:pt x="19634417" y="0"/>
                  </a:moveTo>
                  <a:lnTo>
                    <a:pt x="0" y="0"/>
                  </a:lnTo>
                  <a:lnTo>
                    <a:pt x="0" y="69850"/>
                  </a:lnTo>
                  <a:lnTo>
                    <a:pt x="19925246" y="69850"/>
                  </a:lnTo>
                  <a:lnTo>
                    <a:pt x="19925246" y="0"/>
                  </a:lnTo>
                  <a:close/>
                </a:path>
              </a:pathLst>
            </a:custGeom>
            <a:solidFill>
              <a:srgbClr val="E49090"/>
            </a:solidFill>
          </p:spPr>
          <p:txBody>
            <a:bodyPr/>
            <a:lstStyle/>
            <a:p>
              <a:endParaRPr lang="en-US"/>
            </a:p>
          </p:txBody>
        </p:sp>
      </p:grpSp>
      <p:sp>
        <p:nvSpPr>
          <p:cNvPr id="11" name="TextBox 5">
            <a:extLst>
              <a:ext uri="{FF2B5EF4-FFF2-40B4-BE49-F238E27FC236}">
                <a16:creationId xmlns:a16="http://schemas.microsoft.com/office/drawing/2014/main" id="{8BCC881D-1FC1-7CD5-3C01-EE80C67C906C}"/>
              </a:ext>
            </a:extLst>
          </p:cNvPr>
          <p:cNvSpPr txBox="1"/>
          <p:nvPr/>
        </p:nvSpPr>
        <p:spPr>
          <a:xfrm>
            <a:off x="990600" y="986872"/>
            <a:ext cx="7458248" cy="647657"/>
          </a:xfrm>
          <a:prstGeom prst="rect">
            <a:avLst/>
          </a:prstGeom>
        </p:spPr>
        <p:txBody>
          <a:bodyPr lIns="0" tIns="0" rIns="0" bIns="0" rtlCol="0" anchor="t">
            <a:spAutoFit/>
          </a:bodyPr>
          <a:lstStyle/>
          <a:p>
            <a:pPr algn="l">
              <a:lnSpc>
                <a:spcPts val="4946"/>
              </a:lnSpc>
            </a:pPr>
            <a:r>
              <a:rPr lang="en-US" sz="4496" spc="179" dirty="0">
                <a:solidFill>
                  <a:srgbClr val="89C5CC"/>
                </a:solidFill>
                <a:latin typeface="Georgia Pro"/>
                <a:ea typeface="Georgia Pro"/>
                <a:cs typeface="Georgia Pro"/>
                <a:sym typeface="Georgia Pro"/>
              </a:rPr>
              <a:t>Launch Your Big Dream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9C5CC"/>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382682"/>
            <a:ext cx="18288000" cy="9521636"/>
            <a:chOff x="0" y="0"/>
            <a:chExt cx="16822826" cy="8758796"/>
          </a:xfrm>
        </p:grpSpPr>
        <p:sp>
          <p:nvSpPr>
            <p:cNvPr id="3" name="Freeform 3"/>
            <p:cNvSpPr/>
            <p:nvPr/>
          </p:nvSpPr>
          <p:spPr>
            <a:xfrm>
              <a:off x="0" y="0"/>
              <a:ext cx="16822801" cy="8758809"/>
            </a:xfrm>
            <a:custGeom>
              <a:avLst/>
              <a:gdLst/>
              <a:ahLst/>
              <a:cxnLst/>
              <a:rect l="l" t="t" r="r" b="b"/>
              <a:pathLst>
                <a:path w="16822801" h="8758809">
                  <a:moveTo>
                    <a:pt x="0" y="0"/>
                  </a:moveTo>
                  <a:lnTo>
                    <a:pt x="0" y="8758809"/>
                  </a:lnTo>
                  <a:lnTo>
                    <a:pt x="16822801" y="8758809"/>
                  </a:lnTo>
                  <a:lnTo>
                    <a:pt x="16822801" y="0"/>
                  </a:lnTo>
                  <a:close/>
                </a:path>
              </a:pathLst>
            </a:custGeom>
            <a:solidFill>
              <a:srgbClr val="FFFFFF"/>
            </a:solidFill>
          </p:spPr>
          <p:txBody>
            <a:bodyPr/>
            <a:lstStyle/>
            <a:p>
              <a:endParaRPr lang="en-US"/>
            </a:p>
          </p:txBody>
        </p:sp>
      </p:grpSp>
      <p:grpSp>
        <p:nvGrpSpPr>
          <p:cNvPr id="4" name="Group 4"/>
          <p:cNvGrpSpPr/>
          <p:nvPr/>
        </p:nvGrpSpPr>
        <p:grpSpPr>
          <a:xfrm>
            <a:off x="-2353679" y="1589285"/>
            <a:ext cx="9156625" cy="262632"/>
            <a:chOff x="0" y="0"/>
            <a:chExt cx="19925246" cy="571500"/>
          </a:xfrm>
        </p:grpSpPr>
        <p:sp>
          <p:nvSpPr>
            <p:cNvPr id="5" name="Freeform 5"/>
            <p:cNvSpPr/>
            <p:nvPr/>
          </p:nvSpPr>
          <p:spPr>
            <a:xfrm>
              <a:off x="0" y="255270"/>
              <a:ext cx="19925246" cy="69850"/>
            </a:xfrm>
            <a:custGeom>
              <a:avLst/>
              <a:gdLst/>
              <a:ahLst/>
              <a:cxnLst/>
              <a:rect l="l" t="t" r="r" b="b"/>
              <a:pathLst>
                <a:path w="19925246" h="69850">
                  <a:moveTo>
                    <a:pt x="19634417" y="0"/>
                  </a:moveTo>
                  <a:lnTo>
                    <a:pt x="0" y="0"/>
                  </a:lnTo>
                  <a:lnTo>
                    <a:pt x="0" y="69850"/>
                  </a:lnTo>
                  <a:lnTo>
                    <a:pt x="19925246" y="69850"/>
                  </a:lnTo>
                  <a:lnTo>
                    <a:pt x="19925246" y="0"/>
                  </a:lnTo>
                  <a:close/>
                </a:path>
              </a:pathLst>
            </a:custGeom>
            <a:solidFill>
              <a:srgbClr val="E49090"/>
            </a:solidFill>
          </p:spPr>
          <p:txBody>
            <a:bodyPr/>
            <a:lstStyle/>
            <a:p>
              <a:endParaRPr lang="en-US"/>
            </a:p>
          </p:txBody>
        </p:sp>
      </p:grpSp>
      <p:grpSp>
        <p:nvGrpSpPr>
          <p:cNvPr id="6" name="Group 6"/>
          <p:cNvGrpSpPr/>
          <p:nvPr/>
        </p:nvGrpSpPr>
        <p:grpSpPr>
          <a:xfrm>
            <a:off x="11686334" y="8635416"/>
            <a:ext cx="9156625" cy="262632"/>
            <a:chOff x="0" y="0"/>
            <a:chExt cx="19925246" cy="571500"/>
          </a:xfrm>
        </p:grpSpPr>
        <p:sp>
          <p:nvSpPr>
            <p:cNvPr id="7" name="Freeform 7"/>
            <p:cNvSpPr/>
            <p:nvPr/>
          </p:nvSpPr>
          <p:spPr>
            <a:xfrm>
              <a:off x="0" y="255270"/>
              <a:ext cx="19925246" cy="69850"/>
            </a:xfrm>
            <a:custGeom>
              <a:avLst/>
              <a:gdLst/>
              <a:ahLst/>
              <a:cxnLst/>
              <a:rect l="l" t="t" r="r" b="b"/>
              <a:pathLst>
                <a:path w="19925246" h="69850">
                  <a:moveTo>
                    <a:pt x="19634417" y="0"/>
                  </a:moveTo>
                  <a:lnTo>
                    <a:pt x="0" y="0"/>
                  </a:lnTo>
                  <a:lnTo>
                    <a:pt x="0" y="69850"/>
                  </a:lnTo>
                  <a:lnTo>
                    <a:pt x="19925246" y="69850"/>
                  </a:lnTo>
                  <a:lnTo>
                    <a:pt x="19925246" y="0"/>
                  </a:lnTo>
                  <a:close/>
                </a:path>
              </a:pathLst>
            </a:custGeom>
            <a:solidFill>
              <a:srgbClr val="E49090"/>
            </a:solidFill>
          </p:spPr>
          <p:txBody>
            <a:bodyPr/>
            <a:lstStyle/>
            <a:p>
              <a:endParaRPr lang="en-US"/>
            </a:p>
          </p:txBody>
        </p:sp>
      </p:grpSp>
      <p:sp>
        <p:nvSpPr>
          <p:cNvPr id="8" name="Freeform 8"/>
          <p:cNvSpPr/>
          <p:nvPr/>
        </p:nvSpPr>
        <p:spPr>
          <a:xfrm>
            <a:off x="1502218" y="2417486"/>
            <a:ext cx="4197510" cy="5452029"/>
          </a:xfrm>
          <a:custGeom>
            <a:avLst/>
            <a:gdLst/>
            <a:ahLst/>
            <a:cxnLst/>
            <a:rect l="l" t="t" r="r" b="b"/>
            <a:pathLst>
              <a:path w="4197510" h="5452029">
                <a:moveTo>
                  <a:pt x="0" y="0"/>
                </a:moveTo>
                <a:lnTo>
                  <a:pt x="4197509" y="0"/>
                </a:lnTo>
                <a:lnTo>
                  <a:pt x="4197509" y="5452028"/>
                </a:lnTo>
                <a:lnTo>
                  <a:pt x="0" y="5452028"/>
                </a:lnTo>
                <a:lnTo>
                  <a:pt x="0" y="0"/>
                </a:lnTo>
                <a:close/>
              </a:path>
            </a:pathLst>
          </a:custGeom>
          <a:blipFill>
            <a:blip r:embed="rId2"/>
            <a:stretch>
              <a:fillRect/>
            </a:stretch>
          </a:blipFill>
          <a:ln w="9525" cap="sq">
            <a:solidFill>
              <a:srgbClr val="000000"/>
            </a:solidFill>
            <a:prstDash val="solid"/>
            <a:miter/>
          </a:ln>
        </p:spPr>
        <p:txBody>
          <a:bodyPr/>
          <a:lstStyle/>
          <a:p>
            <a:endParaRPr lang="en-US"/>
          </a:p>
        </p:txBody>
      </p:sp>
      <p:sp>
        <p:nvSpPr>
          <p:cNvPr id="9" name="Freeform 9"/>
          <p:cNvSpPr/>
          <p:nvPr/>
        </p:nvSpPr>
        <p:spPr>
          <a:xfrm>
            <a:off x="7001844" y="2417486"/>
            <a:ext cx="4284312" cy="5452029"/>
          </a:xfrm>
          <a:custGeom>
            <a:avLst/>
            <a:gdLst/>
            <a:ahLst/>
            <a:cxnLst/>
            <a:rect l="l" t="t" r="r" b="b"/>
            <a:pathLst>
              <a:path w="4284312" h="5452029">
                <a:moveTo>
                  <a:pt x="0" y="0"/>
                </a:moveTo>
                <a:lnTo>
                  <a:pt x="4284312" y="0"/>
                </a:lnTo>
                <a:lnTo>
                  <a:pt x="4284312" y="5452028"/>
                </a:lnTo>
                <a:lnTo>
                  <a:pt x="0" y="5452028"/>
                </a:lnTo>
                <a:lnTo>
                  <a:pt x="0" y="0"/>
                </a:lnTo>
                <a:close/>
              </a:path>
            </a:pathLst>
          </a:custGeom>
          <a:blipFill>
            <a:blip r:embed="rId3"/>
            <a:stretch>
              <a:fillRect/>
            </a:stretch>
          </a:blipFill>
          <a:ln w="9525" cap="sq">
            <a:solidFill>
              <a:srgbClr val="000000"/>
            </a:solidFill>
            <a:prstDash val="solid"/>
            <a:miter/>
          </a:ln>
        </p:spPr>
        <p:txBody>
          <a:bodyPr/>
          <a:lstStyle/>
          <a:p>
            <a:endParaRPr lang="en-US"/>
          </a:p>
        </p:txBody>
      </p:sp>
      <p:sp>
        <p:nvSpPr>
          <p:cNvPr id="10" name="Freeform 10"/>
          <p:cNvSpPr/>
          <p:nvPr/>
        </p:nvSpPr>
        <p:spPr>
          <a:xfrm>
            <a:off x="12591081" y="2417486"/>
            <a:ext cx="4236960" cy="5452029"/>
          </a:xfrm>
          <a:custGeom>
            <a:avLst/>
            <a:gdLst/>
            <a:ahLst/>
            <a:cxnLst/>
            <a:rect l="l" t="t" r="r" b="b"/>
            <a:pathLst>
              <a:path w="4236960" h="5452029">
                <a:moveTo>
                  <a:pt x="0" y="0"/>
                </a:moveTo>
                <a:lnTo>
                  <a:pt x="4236960" y="0"/>
                </a:lnTo>
                <a:lnTo>
                  <a:pt x="4236960" y="5452028"/>
                </a:lnTo>
                <a:lnTo>
                  <a:pt x="0" y="5452028"/>
                </a:lnTo>
                <a:lnTo>
                  <a:pt x="0" y="0"/>
                </a:lnTo>
                <a:close/>
              </a:path>
            </a:pathLst>
          </a:custGeom>
          <a:blipFill>
            <a:blip r:embed="rId4"/>
            <a:stretch>
              <a:fillRect/>
            </a:stretch>
          </a:blipFill>
          <a:ln w="9525" cap="sq">
            <a:solidFill>
              <a:srgbClr val="000000"/>
            </a:solidFill>
            <a:prstDash val="solid"/>
            <a:miter/>
          </a:ln>
        </p:spPr>
        <p:txBody>
          <a:bodyPr/>
          <a:lstStyle/>
          <a:p>
            <a:endParaRPr lang="en-US"/>
          </a:p>
        </p:txBody>
      </p:sp>
      <p:sp>
        <p:nvSpPr>
          <p:cNvPr id="11" name="TextBox 11"/>
          <p:cNvSpPr txBox="1"/>
          <p:nvPr/>
        </p:nvSpPr>
        <p:spPr>
          <a:xfrm>
            <a:off x="1028700" y="941628"/>
            <a:ext cx="11060367" cy="647657"/>
          </a:xfrm>
          <a:prstGeom prst="rect">
            <a:avLst/>
          </a:prstGeom>
        </p:spPr>
        <p:txBody>
          <a:bodyPr lIns="0" tIns="0" rIns="0" bIns="0" rtlCol="0" anchor="t">
            <a:spAutoFit/>
          </a:bodyPr>
          <a:lstStyle/>
          <a:p>
            <a:pPr algn="l">
              <a:lnSpc>
                <a:spcPts val="4946"/>
              </a:lnSpc>
            </a:pPr>
            <a:r>
              <a:rPr lang="en-US" sz="4496" spc="179">
                <a:solidFill>
                  <a:srgbClr val="89C5CC"/>
                </a:solidFill>
                <a:latin typeface="Georgia Pro"/>
                <a:ea typeface="Georgia Pro"/>
                <a:cs typeface="Georgia Pro"/>
                <a:sym typeface="Georgia Pro"/>
              </a:rPr>
              <a:t>Choose Your Path - Exercises</a:t>
            </a:r>
          </a:p>
        </p:txBody>
      </p:sp>
      <p:sp>
        <p:nvSpPr>
          <p:cNvPr id="12" name="TextBox 12"/>
          <p:cNvSpPr txBox="1"/>
          <p:nvPr/>
        </p:nvSpPr>
        <p:spPr>
          <a:xfrm>
            <a:off x="11882819" y="9511013"/>
            <a:ext cx="5376481" cy="198755"/>
          </a:xfrm>
          <a:prstGeom prst="rect">
            <a:avLst/>
          </a:prstGeom>
        </p:spPr>
        <p:txBody>
          <a:bodyPr lIns="0" tIns="0" rIns="0" bIns="0" rtlCol="0" anchor="t">
            <a:spAutoFit/>
          </a:bodyPr>
          <a:lstStyle/>
          <a:p>
            <a:pPr algn="r">
              <a:lnSpc>
                <a:spcPts val="1540"/>
              </a:lnSpc>
            </a:pPr>
            <a:r>
              <a:rPr lang="en-US" sz="1400" b="1" spc="280">
                <a:solidFill>
                  <a:srgbClr val="010101"/>
                </a:solidFill>
                <a:latin typeface="Open Sans Medium"/>
                <a:ea typeface="Open Sans Medium"/>
                <a:cs typeface="Open Sans Medium"/>
                <a:sym typeface="Open Sans Medium"/>
              </a:rPr>
              <a:t>©DREAM BIG ADVENTURE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22561" y="2190191"/>
            <a:ext cx="9156625" cy="262632"/>
            <a:chOff x="0" y="0"/>
            <a:chExt cx="19925246" cy="571500"/>
          </a:xfrm>
        </p:grpSpPr>
        <p:sp>
          <p:nvSpPr>
            <p:cNvPr id="3" name="Freeform 3"/>
            <p:cNvSpPr/>
            <p:nvPr/>
          </p:nvSpPr>
          <p:spPr>
            <a:xfrm>
              <a:off x="0" y="255270"/>
              <a:ext cx="19925246" cy="69850"/>
            </a:xfrm>
            <a:custGeom>
              <a:avLst/>
              <a:gdLst/>
              <a:ahLst/>
              <a:cxnLst/>
              <a:rect l="l" t="t" r="r" b="b"/>
              <a:pathLst>
                <a:path w="19925246" h="69850">
                  <a:moveTo>
                    <a:pt x="19634417" y="0"/>
                  </a:moveTo>
                  <a:lnTo>
                    <a:pt x="0" y="0"/>
                  </a:lnTo>
                  <a:lnTo>
                    <a:pt x="0" y="69850"/>
                  </a:lnTo>
                  <a:lnTo>
                    <a:pt x="19925246" y="69850"/>
                  </a:lnTo>
                  <a:lnTo>
                    <a:pt x="19925246" y="0"/>
                  </a:lnTo>
                  <a:close/>
                </a:path>
              </a:pathLst>
            </a:custGeom>
            <a:solidFill>
              <a:srgbClr val="E49090"/>
            </a:solidFill>
          </p:spPr>
          <p:txBody>
            <a:bodyPr/>
            <a:lstStyle/>
            <a:p>
              <a:endParaRPr lang="en-US"/>
            </a:p>
          </p:txBody>
        </p:sp>
      </p:grpSp>
      <p:sp>
        <p:nvSpPr>
          <p:cNvPr id="4" name="Freeform 4"/>
          <p:cNvSpPr/>
          <p:nvPr/>
        </p:nvSpPr>
        <p:spPr>
          <a:xfrm>
            <a:off x="10174249" y="1447800"/>
            <a:ext cx="9511102" cy="7391400"/>
          </a:xfrm>
          <a:custGeom>
            <a:avLst/>
            <a:gdLst/>
            <a:ahLst/>
            <a:cxnLst/>
            <a:rect l="l" t="t" r="r" b="b"/>
            <a:pathLst>
              <a:path w="9511102" h="7391400">
                <a:moveTo>
                  <a:pt x="0" y="0"/>
                </a:moveTo>
                <a:lnTo>
                  <a:pt x="9511102" y="0"/>
                </a:lnTo>
                <a:lnTo>
                  <a:pt x="9511102" y="7391400"/>
                </a:lnTo>
                <a:lnTo>
                  <a:pt x="0" y="7391400"/>
                </a:lnTo>
                <a:lnTo>
                  <a:pt x="0" y="0"/>
                </a:lnTo>
                <a:close/>
              </a:path>
            </a:pathLst>
          </a:custGeom>
          <a:blipFill>
            <a:blip r:embed="rId2"/>
            <a:stretch>
              <a:fillRect l="-14579" r="-4407"/>
            </a:stretch>
          </a:blipFill>
        </p:spPr>
        <p:txBody>
          <a:bodyPr/>
          <a:lstStyle/>
          <a:p>
            <a:endParaRPr lang="en-US"/>
          </a:p>
        </p:txBody>
      </p:sp>
      <p:sp>
        <p:nvSpPr>
          <p:cNvPr id="5" name="TextBox 5"/>
          <p:cNvSpPr txBox="1"/>
          <p:nvPr/>
        </p:nvSpPr>
        <p:spPr>
          <a:xfrm>
            <a:off x="1028700" y="1057275"/>
            <a:ext cx="7458248" cy="647657"/>
          </a:xfrm>
          <a:prstGeom prst="rect">
            <a:avLst/>
          </a:prstGeom>
        </p:spPr>
        <p:txBody>
          <a:bodyPr lIns="0" tIns="0" rIns="0" bIns="0" rtlCol="0" anchor="t">
            <a:spAutoFit/>
          </a:bodyPr>
          <a:lstStyle/>
          <a:p>
            <a:pPr algn="l">
              <a:lnSpc>
                <a:spcPts val="4946"/>
              </a:lnSpc>
            </a:pPr>
            <a:r>
              <a:rPr lang="en-US" sz="4496" spc="179" dirty="0">
                <a:solidFill>
                  <a:srgbClr val="89C5CC"/>
                </a:solidFill>
                <a:latin typeface="Georgia Pro"/>
                <a:ea typeface="Georgia Pro"/>
                <a:cs typeface="Georgia Pro"/>
                <a:sym typeface="Georgia Pro"/>
              </a:rPr>
              <a:t>Choose Your Path</a:t>
            </a:r>
          </a:p>
        </p:txBody>
      </p:sp>
      <p:sp>
        <p:nvSpPr>
          <p:cNvPr id="6" name="TextBox 6"/>
          <p:cNvSpPr txBox="1"/>
          <p:nvPr/>
        </p:nvSpPr>
        <p:spPr>
          <a:xfrm>
            <a:off x="2039446" y="5616483"/>
            <a:ext cx="7535466" cy="450186"/>
          </a:xfrm>
          <a:prstGeom prst="rect">
            <a:avLst/>
          </a:prstGeom>
        </p:spPr>
        <p:txBody>
          <a:bodyPr lIns="0" tIns="0" rIns="0" bIns="0" rtlCol="0" anchor="t">
            <a:spAutoFit/>
          </a:bodyPr>
          <a:lstStyle/>
          <a:p>
            <a:pPr marL="0" lvl="0" indent="0" algn="l">
              <a:lnSpc>
                <a:spcPts val="3517"/>
              </a:lnSpc>
              <a:spcBef>
                <a:spcPct val="0"/>
              </a:spcBef>
            </a:pPr>
            <a:r>
              <a:rPr lang="en-US" sz="3197">
                <a:solidFill>
                  <a:srgbClr val="000000"/>
                </a:solidFill>
                <a:latin typeface="Montserrat"/>
                <a:ea typeface="Montserrat"/>
                <a:cs typeface="Montserrat"/>
                <a:sym typeface="Montserrat"/>
              </a:rPr>
              <a:t>Create Mini Steps</a:t>
            </a:r>
          </a:p>
        </p:txBody>
      </p:sp>
      <p:sp>
        <p:nvSpPr>
          <p:cNvPr id="7" name="TextBox 7"/>
          <p:cNvSpPr txBox="1"/>
          <p:nvPr/>
        </p:nvSpPr>
        <p:spPr>
          <a:xfrm>
            <a:off x="1223176" y="3081473"/>
            <a:ext cx="816270" cy="511215"/>
          </a:xfrm>
          <a:prstGeom prst="rect">
            <a:avLst/>
          </a:prstGeom>
        </p:spPr>
        <p:txBody>
          <a:bodyPr lIns="0" tIns="0" rIns="0" bIns="0" rtlCol="0" anchor="t">
            <a:spAutoFit/>
          </a:bodyPr>
          <a:lstStyle/>
          <a:p>
            <a:pPr algn="l">
              <a:lnSpc>
                <a:spcPts val="3964"/>
              </a:lnSpc>
            </a:pPr>
            <a:r>
              <a:rPr lang="en-US" sz="3604">
                <a:solidFill>
                  <a:srgbClr val="89C5CC"/>
                </a:solidFill>
                <a:latin typeface="Montserrat"/>
                <a:ea typeface="Montserrat"/>
                <a:cs typeface="Montserrat"/>
                <a:sym typeface="Montserrat"/>
              </a:rPr>
              <a:t>01</a:t>
            </a:r>
          </a:p>
        </p:txBody>
      </p:sp>
      <p:sp>
        <p:nvSpPr>
          <p:cNvPr id="8" name="TextBox 8"/>
          <p:cNvSpPr txBox="1"/>
          <p:nvPr/>
        </p:nvSpPr>
        <p:spPr>
          <a:xfrm>
            <a:off x="1223176" y="6825847"/>
            <a:ext cx="816270" cy="511215"/>
          </a:xfrm>
          <a:prstGeom prst="rect">
            <a:avLst/>
          </a:prstGeom>
        </p:spPr>
        <p:txBody>
          <a:bodyPr lIns="0" tIns="0" rIns="0" bIns="0" rtlCol="0" anchor="t">
            <a:spAutoFit/>
          </a:bodyPr>
          <a:lstStyle/>
          <a:p>
            <a:pPr algn="l">
              <a:lnSpc>
                <a:spcPts val="3964"/>
              </a:lnSpc>
            </a:pPr>
            <a:r>
              <a:rPr lang="en-US" sz="3604">
                <a:solidFill>
                  <a:srgbClr val="89C5CC"/>
                </a:solidFill>
                <a:latin typeface="Montserrat"/>
                <a:ea typeface="Montserrat"/>
                <a:cs typeface="Montserrat"/>
                <a:sym typeface="Montserrat"/>
              </a:rPr>
              <a:t>04</a:t>
            </a:r>
          </a:p>
        </p:txBody>
      </p:sp>
      <p:sp>
        <p:nvSpPr>
          <p:cNvPr id="9" name="TextBox 9"/>
          <p:cNvSpPr txBox="1"/>
          <p:nvPr/>
        </p:nvSpPr>
        <p:spPr>
          <a:xfrm>
            <a:off x="2039446" y="3139891"/>
            <a:ext cx="6816384" cy="450186"/>
          </a:xfrm>
          <a:prstGeom prst="rect">
            <a:avLst/>
          </a:prstGeom>
        </p:spPr>
        <p:txBody>
          <a:bodyPr lIns="0" tIns="0" rIns="0" bIns="0" rtlCol="0" anchor="t">
            <a:spAutoFit/>
          </a:bodyPr>
          <a:lstStyle/>
          <a:p>
            <a:pPr marL="0" lvl="0" indent="0" algn="l">
              <a:lnSpc>
                <a:spcPts val="3517"/>
              </a:lnSpc>
              <a:spcBef>
                <a:spcPct val="0"/>
              </a:spcBef>
            </a:pPr>
            <a:r>
              <a:rPr lang="en-US" sz="3197">
                <a:solidFill>
                  <a:srgbClr val="000000"/>
                </a:solidFill>
                <a:latin typeface="Montserrat"/>
                <a:ea typeface="Montserrat"/>
                <a:cs typeface="Montserrat"/>
                <a:sym typeface="Montserrat"/>
              </a:rPr>
              <a:t>Map Your Route</a:t>
            </a:r>
          </a:p>
        </p:txBody>
      </p:sp>
      <p:sp>
        <p:nvSpPr>
          <p:cNvPr id="10" name="TextBox 10"/>
          <p:cNvSpPr txBox="1"/>
          <p:nvPr/>
        </p:nvSpPr>
        <p:spPr>
          <a:xfrm>
            <a:off x="1223176" y="4386269"/>
            <a:ext cx="816270" cy="511215"/>
          </a:xfrm>
          <a:prstGeom prst="rect">
            <a:avLst/>
          </a:prstGeom>
        </p:spPr>
        <p:txBody>
          <a:bodyPr lIns="0" tIns="0" rIns="0" bIns="0" rtlCol="0" anchor="t">
            <a:spAutoFit/>
          </a:bodyPr>
          <a:lstStyle/>
          <a:p>
            <a:pPr algn="l">
              <a:lnSpc>
                <a:spcPts val="3964"/>
              </a:lnSpc>
            </a:pPr>
            <a:r>
              <a:rPr lang="en-US" sz="3604">
                <a:solidFill>
                  <a:srgbClr val="89C5CC"/>
                </a:solidFill>
                <a:latin typeface="Montserrat"/>
                <a:ea typeface="Montserrat"/>
                <a:cs typeface="Montserrat"/>
                <a:sym typeface="Montserrat"/>
              </a:rPr>
              <a:t>02</a:t>
            </a:r>
          </a:p>
        </p:txBody>
      </p:sp>
      <p:sp>
        <p:nvSpPr>
          <p:cNvPr id="11" name="TextBox 11"/>
          <p:cNvSpPr txBox="1"/>
          <p:nvPr/>
        </p:nvSpPr>
        <p:spPr>
          <a:xfrm>
            <a:off x="2127496" y="4376744"/>
            <a:ext cx="6509879" cy="450186"/>
          </a:xfrm>
          <a:prstGeom prst="rect">
            <a:avLst/>
          </a:prstGeom>
        </p:spPr>
        <p:txBody>
          <a:bodyPr lIns="0" tIns="0" rIns="0" bIns="0" rtlCol="0" anchor="t">
            <a:spAutoFit/>
          </a:bodyPr>
          <a:lstStyle/>
          <a:p>
            <a:pPr marL="0" lvl="0" indent="0" algn="l">
              <a:lnSpc>
                <a:spcPts val="3517"/>
              </a:lnSpc>
              <a:spcBef>
                <a:spcPct val="0"/>
              </a:spcBef>
            </a:pPr>
            <a:r>
              <a:rPr lang="en-US" sz="3197">
                <a:solidFill>
                  <a:srgbClr val="000000"/>
                </a:solidFill>
                <a:latin typeface="Montserrat"/>
                <a:ea typeface="Montserrat"/>
                <a:cs typeface="Montserrat"/>
                <a:sym typeface="Montserrat"/>
              </a:rPr>
              <a:t>Set SMART Goals</a:t>
            </a:r>
          </a:p>
        </p:txBody>
      </p:sp>
      <p:sp>
        <p:nvSpPr>
          <p:cNvPr id="12" name="TextBox 12"/>
          <p:cNvSpPr txBox="1"/>
          <p:nvPr/>
        </p:nvSpPr>
        <p:spPr>
          <a:xfrm>
            <a:off x="1223176" y="5590732"/>
            <a:ext cx="816270" cy="511215"/>
          </a:xfrm>
          <a:prstGeom prst="rect">
            <a:avLst/>
          </a:prstGeom>
        </p:spPr>
        <p:txBody>
          <a:bodyPr lIns="0" tIns="0" rIns="0" bIns="0" rtlCol="0" anchor="t">
            <a:spAutoFit/>
          </a:bodyPr>
          <a:lstStyle/>
          <a:p>
            <a:pPr algn="l">
              <a:lnSpc>
                <a:spcPts val="3964"/>
              </a:lnSpc>
            </a:pPr>
            <a:r>
              <a:rPr lang="en-US" sz="3604">
                <a:solidFill>
                  <a:srgbClr val="89C5CC"/>
                </a:solidFill>
                <a:latin typeface="Montserrat"/>
                <a:ea typeface="Montserrat"/>
                <a:cs typeface="Montserrat"/>
                <a:sym typeface="Montserrat"/>
              </a:rPr>
              <a:t>03</a:t>
            </a:r>
          </a:p>
        </p:txBody>
      </p:sp>
      <p:sp>
        <p:nvSpPr>
          <p:cNvPr id="13" name="TextBox 13"/>
          <p:cNvSpPr txBox="1"/>
          <p:nvPr/>
        </p:nvSpPr>
        <p:spPr>
          <a:xfrm>
            <a:off x="2127496" y="6847720"/>
            <a:ext cx="7535466" cy="450186"/>
          </a:xfrm>
          <a:prstGeom prst="rect">
            <a:avLst/>
          </a:prstGeom>
        </p:spPr>
        <p:txBody>
          <a:bodyPr lIns="0" tIns="0" rIns="0" bIns="0" rtlCol="0" anchor="t">
            <a:spAutoFit/>
          </a:bodyPr>
          <a:lstStyle/>
          <a:p>
            <a:pPr marL="0" lvl="0" indent="0" algn="l">
              <a:lnSpc>
                <a:spcPts val="3517"/>
              </a:lnSpc>
              <a:spcBef>
                <a:spcPct val="0"/>
              </a:spcBef>
            </a:pPr>
            <a:r>
              <a:rPr lang="en-US" sz="3197">
                <a:solidFill>
                  <a:srgbClr val="000000"/>
                </a:solidFill>
                <a:latin typeface="Montserrat"/>
                <a:ea typeface="Montserrat"/>
                <a:cs typeface="Montserrat"/>
                <a:sym typeface="Montserrat"/>
              </a:rPr>
              <a:t>Activation Exercises</a:t>
            </a:r>
          </a:p>
        </p:txBody>
      </p:sp>
      <p:sp>
        <p:nvSpPr>
          <p:cNvPr id="14" name="TextBox 14"/>
          <p:cNvSpPr txBox="1"/>
          <p:nvPr/>
        </p:nvSpPr>
        <p:spPr>
          <a:xfrm>
            <a:off x="777240" y="8128000"/>
            <a:ext cx="7860135" cy="1544320"/>
          </a:xfrm>
          <a:prstGeom prst="rect">
            <a:avLst/>
          </a:prstGeom>
        </p:spPr>
        <p:txBody>
          <a:bodyPr lIns="0" tIns="0" rIns="0" bIns="0" rtlCol="0" anchor="t">
            <a:spAutoFit/>
          </a:bodyPr>
          <a:lstStyle/>
          <a:p>
            <a:pPr algn="ctr">
              <a:lnSpc>
                <a:spcPts val="3079"/>
              </a:lnSpc>
            </a:pPr>
            <a:r>
              <a:rPr lang="en-US" sz="2199" i="1" spc="109">
                <a:solidFill>
                  <a:srgbClr val="010101"/>
                </a:solidFill>
                <a:latin typeface="Montserrat Italics"/>
                <a:ea typeface="Montserrat Italics"/>
                <a:cs typeface="Montserrat Italics"/>
                <a:sym typeface="Montserrat Italics"/>
              </a:rPr>
              <a:t>“Trust in the Lord with all your heart and lean not on your own understanding; in all your ways acknowledge Him, and he will direct your path." </a:t>
            </a:r>
          </a:p>
          <a:p>
            <a:pPr algn="ctr">
              <a:lnSpc>
                <a:spcPts val="3079"/>
              </a:lnSpc>
            </a:pPr>
            <a:r>
              <a:rPr lang="en-US" sz="2199" i="1" spc="109">
                <a:solidFill>
                  <a:srgbClr val="010101"/>
                </a:solidFill>
                <a:latin typeface="Montserrat Italics"/>
                <a:ea typeface="Montserrat Italics"/>
                <a:cs typeface="Montserrat Italics"/>
                <a:sym typeface="Montserrat Italics"/>
              </a:rPr>
              <a:t>Proverbs 3:5-6</a:t>
            </a:r>
          </a:p>
        </p:txBody>
      </p:sp>
      <p:sp>
        <p:nvSpPr>
          <p:cNvPr id="15" name="TextBox 15"/>
          <p:cNvSpPr txBox="1"/>
          <p:nvPr/>
        </p:nvSpPr>
        <p:spPr>
          <a:xfrm>
            <a:off x="11882819" y="9638674"/>
            <a:ext cx="5376481" cy="198755"/>
          </a:xfrm>
          <a:prstGeom prst="rect">
            <a:avLst/>
          </a:prstGeom>
        </p:spPr>
        <p:txBody>
          <a:bodyPr lIns="0" tIns="0" rIns="0" bIns="0" rtlCol="0" anchor="t">
            <a:spAutoFit/>
          </a:bodyPr>
          <a:lstStyle/>
          <a:p>
            <a:pPr algn="r">
              <a:lnSpc>
                <a:spcPts val="1540"/>
              </a:lnSpc>
            </a:pPr>
            <a:r>
              <a:rPr lang="en-US" sz="1400" b="1" spc="280">
                <a:solidFill>
                  <a:srgbClr val="010101"/>
                </a:solidFill>
                <a:latin typeface="Open Sans Medium"/>
                <a:ea typeface="Open Sans Medium"/>
                <a:cs typeface="Open Sans Medium"/>
                <a:sym typeface="Open Sans Medium"/>
              </a:rPr>
              <a:t>©DREAM BIG ADVENTURE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32810" y="578054"/>
            <a:ext cx="6853112" cy="8844492"/>
            <a:chOff x="0" y="0"/>
            <a:chExt cx="2318213" cy="2991840"/>
          </a:xfrm>
        </p:grpSpPr>
        <p:sp>
          <p:nvSpPr>
            <p:cNvPr id="3" name="Freeform 3"/>
            <p:cNvSpPr/>
            <p:nvPr/>
          </p:nvSpPr>
          <p:spPr>
            <a:xfrm>
              <a:off x="0" y="0"/>
              <a:ext cx="2318213" cy="2991840"/>
            </a:xfrm>
            <a:custGeom>
              <a:avLst/>
              <a:gdLst/>
              <a:ahLst/>
              <a:cxnLst/>
              <a:rect l="l" t="t" r="r" b="b"/>
              <a:pathLst>
                <a:path w="2318213" h="2991840">
                  <a:moveTo>
                    <a:pt x="0" y="0"/>
                  </a:moveTo>
                  <a:lnTo>
                    <a:pt x="2318213" y="0"/>
                  </a:lnTo>
                  <a:lnTo>
                    <a:pt x="2318213" y="2991840"/>
                  </a:lnTo>
                  <a:lnTo>
                    <a:pt x="0" y="2991840"/>
                  </a:lnTo>
                  <a:close/>
                </a:path>
              </a:pathLst>
            </a:custGeom>
            <a:solidFill>
              <a:srgbClr val="89C5CC"/>
            </a:solidFill>
          </p:spPr>
          <p:txBody>
            <a:bodyPr/>
            <a:lstStyle/>
            <a:p>
              <a:endParaRPr lang="en-US"/>
            </a:p>
          </p:txBody>
        </p:sp>
      </p:grpSp>
      <p:sp>
        <p:nvSpPr>
          <p:cNvPr id="4" name="TextBox 4"/>
          <p:cNvSpPr txBox="1"/>
          <p:nvPr/>
        </p:nvSpPr>
        <p:spPr>
          <a:xfrm>
            <a:off x="9488644" y="1427126"/>
            <a:ext cx="7287099" cy="704850"/>
          </a:xfrm>
          <a:prstGeom prst="rect">
            <a:avLst/>
          </a:prstGeom>
        </p:spPr>
        <p:txBody>
          <a:bodyPr lIns="0" tIns="0" rIns="0" bIns="0" rtlCol="0" anchor="t">
            <a:spAutoFit/>
          </a:bodyPr>
          <a:lstStyle/>
          <a:p>
            <a:pPr algn="l">
              <a:lnSpc>
                <a:spcPts val="5400"/>
              </a:lnSpc>
            </a:pPr>
            <a:r>
              <a:rPr lang="en-US" sz="4500" spc="89">
                <a:solidFill>
                  <a:srgbClr val="89C5CC"/>
                </a:solidFill>
                <a:latin typeface="Georgia Pro"/>
                <a:ea typeface="Georgia Pro"/>
                <a:cs typeface="Georgia Pro"/>
                <a:sym typeface="Georgia Pro"/>
              </a:rPr>
              <a:t>Map Your Route</a:t>
            </a:r>
          </a:p>
        </p:txBody>
      </p:sp>
      <p:grpSp>
        <p:nvGrpSpPr>
          <p:cNvPr id="5" name="Group 5"/>
          <p:cNvGrpSpPr/>
          <p:nvPr/>
        </p:nvGrpSpPr>
        <p:grpSpPr>
          <a:xfrm rot="-10800000">
            <a:off x="15263486" y="9389418"/>
            <a:ext cx="3024514" cy="262829"/>
            <a:chOff x="0" y="0"/>
            <a:chExt cx="6576545" cy="571500"/>
          </a:xfrm>
        </p:grpSpPr>
        <p:sp>
          <p:nvSpPr>
            <p:cNvPr id="6" name="Freeform 6"/>
            <p:cNvSpPr/>
            <p:nvPr/>
          </p:nvSpPr>
          <p:spPr>
            <a:xfrm>
              <a:off x="0" y="255270"/>
              <a:ext cx="6576545" cy="69850"/>
            </a:xfrm>
            <a:custGeom>
              <a:avLst/>
              <a:gdLst/>
              <a:ahLst/>
              <a:cxnLst/>
              <a:rect l="l" t="t" r="r" b="b"/>
              <a:pathLst>
                <a:path w="6576545" h="69850">
                  <a:moveTo>
                    <a:pt x="6285715" y="0"/>
                  </a:moveTo>
                  <a:lnTo>
                    <a:pt x="0" y="0"/>
                  </a:lnTo>
                  <a:lnTo>
                    <a:pt x="0" y="69850"/>
                  </a:lnTo>
                  <a:lnTo>
                    <a:pt x="6576545" y="69850"/>
                  </a:lnTo>
                  <a:lnTo>
                    <a:pt x="6576545" y="0"/>
                  </a:lnTo>
                  <a:close/>
                </a:path>
              </a:pathLst>
            </a:custGeom>
            <a:solidFill>
              <a:srgbClr val="E49090"/>
            </a:solidFill>
          </p:spPr>
          <p:txBody>
            <a:bodyPr/>
            <a:lstStyle/>
            <a:p>
              <a:endParaRPr lang="en-US"/>
            </a:p>
          </p:txBody>
        </p:sp>
      </p:grpSp>
      <p:sp>
        <p:nvSpPr>
          <p:cNvPr id="7" name="TextBox 7"/>
          <p:cNvSpPr txBox="1"/>
          <p:nvPr/>
        </p:nvSpPr>
        <p:spPr>
          <a:xfrm>
            <a:off x="9105908" y="4741205"/>
            <a:ext cx="8052570" cy="4078605"/>
          </a:xfrm>
          <a:prstGeom prst="rect">
            <a:avLst/>
          </a:prstGeom>
        </p:spPr>
        <p:txBody>
          <a:bodyPr lIns="0" tIns="0" rIns="0" bIns="0" rtlCol="0" anchor="t">
            <a:spAutoFit/>
          </a:bodyPr>
          <a:lstStyle/>
          <a:p>
            <a:pPr marL="561341" lvl="1" indent="-280670" algn="l">
              <a:lnSpc>
                <a:spcPts val="4680"/>
              </a:lnSpc>
              <a:buFont typeface="Arial"/>
              <a:buChar char="•"/>
            </a:pPr>
            <a:r>
              <a:rPr lang="en-US" sz="2600">
                <a:solidFill>
                  <a:srgbClr val="010101"/>
                </a:solidFill>
                <a:latin typeface="Montserrat"/>
                <a:ea typeface="Montserrat"/>
                <a:cs typeface="Montserrat"/>
                <a:sym typeface="Montserrat"/>
              </a:rPr>
              <a:t>Find Your Starting Point</a:t>
            </a:r>
          </a:p>
          <a:p>
            <a:pPr marL="561341" lvl="1" indent="-280670" algn="l">
              <a:lnSpc>
                <a:spcPts val="4680"/>
              </a:lnSpc>
              <a:buFont typeface="Arial"/>
              <a:buChar char="•"/>
            </a:pPr>
            <a:r>
              <a:rPr lang="en-US" sz="2600">
                <a:solidFill>
                  <a:srgbClr val="010101"/>
                </a:solidFill>
                <a:latin typeface="Montserrat"/>
                <a:ea typeface="Montserrat"/>
                <a:cs typeface="Montserrat"/>
                <a:sym typeface="Montserrat"/>
              </a:rPr>
              <a:t>Define Your Finish Line</a:t>
            </a:r>
          </a:p>
          <a:p>
            <a:pPr marL="561341" lvl="1" indent="-280670" algn="l">
              <a:lnSpc>
                <a:spcPts val="4680"/>
              </a:lnSpc>
              <a:buFont typeface="Arial"/>
              <a:buChar char="•"/>
            </a:pPr>
            <a:r>
              <a:rPr lang="en-US" sz="2600" u="none" strike="noStrike">
                <a:solidFill>
                  <a:srgbClr val="010101"/>
                </a:solidFill>
                <a:latin typeface="Montserrat"/>
                <a:ea typeface="Montserrat"/>
                <a:cs typeface="Montserrat"/>
                <a:sym typeface="Montserrat"/>
              </a:rPr>
              <a:t>Set Your Divine GPS</a:t>
            </a:r>
          </a:p>
          <a:p>
            <a:pPr marL="561341" lvl="1" indent="-280670" algn="l">
              <a:lnSpc>
                <a:spcPts val="4680"/>
              </a:lnSpc>
              <a:buFont typeface="Arial"/>
              <a:buChar char="•"/>
            </a:pPr>
            <a:r>
              <a:rPr lang="en-US" sz="2600" u="none" strike="noStrike">
                <a:solidFill>
                  <a:srgbClr val="010101"/>
                </a:solidFill>
                <a:latin typeface="Montserrat"/>
                <a:ea typeface="Montserrat"/>
                <a:cs typeface="Montserrat"/>
                <a:sym typeface="Montserrat"/>
              </a:rPr>
              <a:t>Confirm Your Speed</a:t>
            </a:r>
          </a:p>
          <a:p>
            <a:pPr marL="561341" lvl="1" indent="-280670" algn="l">
              <a:lnSpc>
                <a:spcPts val="4680"/>
              </a:lnSpc>
              <a:buFont typeface="Arial"/>
              <a:buChar char="•"/>
            </a:pPr>
            <a:r>
              <a:rPr lang="en-US" sz="2600" u="none" strike="noStrike">
                <a:solidFill>
                  <a:srgbClr val="010101"/>
                </a:solidFill>
                <a:latin typeface="Montserrat"/>
                <a:ea typeface="Montserrat"/>
                <a:cs typeface="Montserrat"/>
                <a:sym typeface="Montserrat"/>
              </a:rPr>
              <a:t>Mark Your Milestones</a:t>
            </a:r>
          </a:p>
          <a:p>
            <a:pPr marL="561341" lvl="1" indent="-280670" algn="l">
              <a:lnSpc>
                <a:spcPts val="4680"/>
              </a:lnSpc>
              <a:buFont typeface="Arial"/>
              <a:buChar char="•"/>
            </a:pPr>
            <a:r>
              <a:rPr lang="en-US" sz="2600" u="none" strike="noStrike">
                <a:solidFill>
                  <a:srgbClr val="010101"/>
                </a:solidFill>
                <a:latin typeface="Montserrat"/>
                <a:ea typeface="Montserrat"/>
                <a:cs typeface="Montserrat"/>
                <a:sym typeface="Montserrat"/>
              </a:rPr>
              <a:t>Set SMART Goals</a:t>
            </a:r>
          </a:p>
          <a:p>
            <a:pPr marL="561341" lvl="1" indent="-280670" algn="l">
              <a:lnSpc>
                <a:spcPts val="4680"/>
              </a:lnSpc>
              <a:buFont typeface="Arial"/>
              <a:buChar char="•"/>
            </a:pPr>
            <a:r>
              <a:rPr lang="en-US" sz="2600" u="none" strike="noStrike">
                <a:solidFill>
                  <a:srgbClr val="010101"/>
                </a:solidFill>
                <a:latin typeface="Montserrat"/>
                <a:ea typeface="Montserrat"/>
                <a:cs typeface="Montserrat"/>
                <a:sym typeface="Montserrat"/>
              </a:rPr>
              <a:t>Create Mini Steps</a:t>
            </a:r>
          </a:p>
        </p:txBody>
      </p:sp>
      <p:grpSp>
        <p:nvGrpSpPr>
          <p:cNvPr id="8" name="Group 8"/>
          <p:cNvGrpSpPr/>
          <p:nvPr/>
        </p:nvGrpSpPr>
        <p:grpSpPr>
          <a:xfrm rot="5400000">
            <a:off x="8078804" y="443073"/>
            <a:ext cx="1156109" cy="269962"/>
            <a:chOff x="0" y="0"/>
            <a:chExt cx="2447437" cy="571500"/>
          </a:xfrm>
        </p:grpSpPr>
        <p:sp>
          <p:nvSpPr>
            <p:cNvPr id="9" name="Freeform 9"/>
            <p:cNvSpPr/>
            <p:nvPr/>
          </p:nvSpPr>
          <p:spPr>
            <a:xfrm>
              <a:off x="0" y="255270"/>
              <a:ext cx="2447437" cy="69850"/>
            </a:xfrm>
            <a:custGeom>
              <a:avLst/>
              <a:gdLst/>
              <a:ahLst/>
              <a:cxnLst/>
              <a:rect l="l" t="t" r="r" b="b"/>
              <a:pathLst>
                <a:path w="2447437" h="69850">
                  <a:moveTo>
                    <a:pt x="2156607" y="0"/>
                  </a:moveTo>
                  <a:lnTo>
                    <a:pt x="0" y="0"/>
                  </a:lnTo>
                  <a:lnTo>
                    <a:pt x="0" y="69850"/>
                  </a:lnTo>
                  <a:lnTo>
                    <a:pt x="2447437" y="69850"/>
                  </a:lnTo>
                  <a:lnTo>
                    <a:pt x="2447437" y="0"/>
                  </a:lnTo>
                  <a:close/>
                </a:path>
              </a:pathLst>
            </a:custGeom>
            <a:solidFill>
              <a:srgbClr val="E49090"/>
            </a:solidFill>
          </p:spPr>
          <p:txBody>
            <a:bodyPr/>
            <a:lstStyle/>
            <a:p>
              <a:endParaRPr lang="en-US"/>
            </a:p>
          </p:txBody>
        </p:sp>
      </p:grpSp>
      <p:sp>
        <p:nvSpPr>
          <p:cNvPr id="10" name="TextBox 10"/>
          <p:cNvSpPr txBox="1"/>
          <p:nvPr/>
        </p:nvSpPr>
        <p:spPr>
          <a:xfrm>
            <a:off x="8610198" y="1529557"/>
            <a:ext cx="1155925" cy="555625"/>
          </a:xfrm>
          <a:prstGeom prst="rect">
            <a:avLst/>
          </a:prstGeom>
        </p:spPr>
        <p:txBody>
          <a:bodyPr lIns="0" tIns="0" rIns="0" bIns="0" rtlCol="0" anchor="t">
            <a:spAutoFit/>
          </a:bodyPr>
          <a:lstStyle/>
          <a:p>
            <a:pPr algn="l">
              <a:lnSpc>
                <a:spcPts val="4399"/>
              </a:lnSpc>
              <a:spcBef>
                <a:spcPct val="0"/>
              </a:spcBef>
            </a:pPr>
            <a:r>
              <a:rPr lang="en-US" sz="3999">
                <a:solidFill>
                  <a:srgbClr val="89C5CC"/>
                </a:solidFill>
                <a:latin typeface="Montserrat"/>
                <a:ea typeface="Montserrat"/>
                <a:cs typeface="Montserrat"/>
                <a:sym typeface="Montserrat"/>
              </a:rPr>
              <a:t>01.</a:t>
            </a:r>
          </a:p>
        </p:txBody>
      </p:sp>
      <p:grpSp>
        <p:nvGrpSpPr>
          <p:cNvPr id="11" name="Group 11"/>
          <p:cNvGrpSpPr/>
          <p:nvPr/>
        </p:nvGrpSpPr>
        <p:grpSpPr>
          <a:xfrm>
            <a:off x="1028700" y="1310319"/>
            <a:ext cx="6759179" cy="7589454"/>
            <a:chOff x="0" y="0"/>
            <a:chExt cx="9012239" cy="10119272"/>
          </a:xfrm>
        </p:grpSpPr>
        <p:pic>
          <p:nvPicPr>
            <p:cNvPr id="12" name="Picture 12"/>
            <p:cNvPicPr>
              <a:picLocks noChangeAspect="1"/>
            </p:cNvPicPr>
            <p:nvPr/>
          </p:nvPicPr>
          <p:blipFill>
            <a:blip r:embed="rId2"/>
            <a:srcRect l="28964" r="11662"/>
            <a:stretch>
              <a:fillRect/>
            </a:stretch>
          </p:blipFill>
          <p:spPr>
            <a:xfrm>
              <a:off x="0" y="0"/>
              <a:ext cx="9012239" cy="10119272"/>
            </a:xfrm>
            <a:prstGeom prst="rect">
              <a:avLst/>
            </a:prstGeom>
          </p:spPr>
        </p:pic>
      </p:grpSp>
      <p:sp>
        <p:nvSpPr>
          <p:cNvPr id="13" name="TextBox 13"/>
          <p:cNvSpPr txBox="1"/>
          <p:nvPr/>
        </p:nvSpPr>
        <p:spPr>
          <a:xfrm>
            <a:off x="11882819" y="9638674"/>
            <a:ext cx="5376481" cy="198755"/>
          </a:xfrm>
          <a:prstGeom prst="rect">
            <a:avLst/>
          </a:prstGeom>
        </p:spPr>
        <p:txBody>
          <a:bodyPr lIns="0" tIns="0" rIns="0" bIns="0" rtlCol="0" anchor="t">
            <a:spAutoFit/>
          </a:bodyPr>
          <a:lstStyle/>
          <a:p>
            <a:pPr algn="r">
              <a:lnSpc>
                <a:spcPts val="1540"/>
              </a:lnSpc>
            </a:pPr>
            <a:r>
              <a:rPr lang="en-US" sz="1400" b="1" spc="280">
                <a:solidFill>
                  <a:srgbClr val="010101"/>
                </a:solidFill>
                <a:latin typeface="Open Sans Medium"/>
                <a:ea typeface="Open Sans Medium"/>
                <a:cs typeface="Open Sans Medium"/>
                <a:sym typeface="Open Sans Medium"/>
              </a:rPr>
              <a:t>©DREAM BIG ADVENTURE</a:t>
            </a:r>
          </a:p>
        </p:txBody>
      </p:sp>
      <p:sp>
        <p:nvSpPr>
          <p:cNvPr id="14" name="TextBox 14"/>
          <p:cNvSpPr txBox="1"/>
          <p:nvPr/>
        </p:nvSpPr>
        <p:spPr>
          <a:xfrm>
            <a:off x="8791839" y="2377735"/>
            <a:ext cx="8707502" cy="1934845"/>
          </a:xfrm>
          <a:prstGeom prst="rect">
            <a:avLst/>
          </a:prstGeom>
        </p:spPr>
        <p:txBody>
          <a:bodyPr lIns="0" tIns="0" rIns="0" bIns="0" rtlCol="0" anchor="t">
            <a:spAutoFit/>
          </a:bodyPr>
          <a:lstStyle/>
          <a:p>
            <a:pPr algn="ctr">
              <a:lnSpc>
                <a:spcPts val="3079"/>
              </a:lnSpc>
            </a:pPr>
            <a:r>
              <a:rPr lang="en-US" sz="2199" i="1">
                <a:solidFill>
                  <a:srgbClr val="000000"/>
                </a:solidFill>
                <a:latin typeface="Montserrat Italics"/>
                <a:ea typeface="Montserrat Italics"/>
                <a:cs typeface="Montserrat Italics"/>
                <a:sym typeface="Montserrat Italics"/>
              </a:rPr>
              <a:t>“A "dream" is a guiding beacon, pulling you towards what you want, while a "goal" is the actionable path you take to reach that dream; essentially, a dream is the big picture vision, and a goal is the concrete steps to achieve it, requiring action to turn the dream into reality”. - Mel Robbins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06438" y="1714500"/>
            <a:ext cx="9156625" cy="262632"/>
            <a:chOff x="0" y="0"/>
            <a:chExt cx="19925246" cy="571500"/>
          </a:xfrm>
        </p:grpSpPr>
        <p:sp>
          <p:nvSpPr>
            <p:cNvPr id="3" name="Freeform 3"/>
            <p:cNvSpPr/>
            <p:nvPr/>
          </p:nvSpPr>
          <p:spPr>
            <a:xfrm>
              <a:off x="0" y="255270"/>
              <a:ext cx="19925246" cy="69850"/>
            </a:xfrm>
            <a:custGeom>
              <a:avLst/>
              <a:gdLst/>
              <a:ahLst/>
              <a:cxnLst/>
              <a:rect l="l" t="t" r="r" b="b"/>
              <a:pathLst>
                <a:path w="19925246" h="69850">
                  <a:moveTo>
                    <a:pt x="19634417" y="0"/>
                  </a:moveTo>
                  <a:lnTo>
                    <a:pt x="0" y="0"/>
                  </a:lnTo>
                  <a:lnTo>
                    <a:pt x="0" y="69850"/>
                  </a:lnTo>
                  <a:lnTo>
                    <a:pt x="19925246" y="69850"/>
                  </a:lnTo>
                  <a:lnTo>
                    <a:pt x="19925246" y="0"/>
                  </a:lnTo>
                  <a:close/>
                </a:path>
              </a:pathLst>
            </a:custGeom>
            <a:solidFill>
              <a:srgbClr val="E49090"/>
            </a:solidFill>
          </p:spPr>
          <p:txBody>
            <a:bodyPr/>
            <a:lstStyle/>
            <a:p>
              <a:endParaRPr lang="en-US"/>
            </a:p>
          </p:txBody>
        </p:sp>
      </p:grpSp>
      <p:sp>
        <p:nvSpPr>
          <p:cNvPr id="4" name="TextBox 4"/>
          <p:cNvSpPr txBox="1"/>
          <p:nvPr/>
        </p:nvSpPr>
        <p:spPr>
          <a:xfrm>
            <a:off x="11882819" y="9638674"/>
            <a:ext cx="5376481" cy="198755"/>
          </a:xfrm>
          <a:prstGeom prst="rect">
            <a:avLst/>
          </a:prstGeom>
        </p:spPr>
        <p:txBody>
          <a:bodyPr lIns="0" tIns="0" rIns="0" bIns="0" rtlCol="0" anchor="t">
            <a:spAutoFit/>
          </a:bodyPr>
          <a:lstStyle/>
          <a:p>
            <a:pPr algn="r">
              <a:lnSpc>
                <a:spcPts val="1540"/>
              </a:lnSpc>
            </a:pPr>
            <a:r>
              <a:rPr lang="en-US" sz="1400" b="1" spc="280">
                <a:solidFill>
                  <a:srgbClr val="010101"/>
                </a:solidFill>
                <a:latin typeface="Open Sans Medium"/>
                <a:ea typeface="Open Sans Medium"/>
                <a:cs typeface="Open Sans Medium"/>
                <a:sym typeface="Open Sans Medium"/>
              </a:rPr>
              <a:t>©DREAM BIG ADVENTURE</a:t>
            </a:r>
          </a:p>
        </p:txBody>
      </p:sp>
      <p:grpSp>
        <p:nvGrpSpPr>
          <p:cNvPr id="5" name="Group 5"/>
          <p:cNvGrpSpPr/>
          <p:nvPr/>
        </p:nvGrpSpPr>
        <p:grpSpPr>
          <a:xfrm rot="-10800000">
            <a:off x="15263486" y="9389418"/>
            <a:ext cx="3024514" cy="262829"/>
            <a:chOff x="0" y="0"/>
            <a:chExt cx="6576545" cy="571500"/>
          </a:xfrm>
        </p:grpSpPr>
        <p:sp>
          <p:nvSpPr>
            <p:cNvPr id="6" name="Freeform 6"/>
            <p:cNvSpPr/>
            <p:nvPr/>
          </p:nvSpPr>
          <p:spPr>
            <a:xfrm>
              <a:off x="0" y="255270"/>
              <a:ext cx="6576545" cy="69850"/>
            </a:xfrm>
            <a:custGeom>
              <a:avLst/>
              <a:gdLst/>
              <a:ahLst/>
              <a:cxnLst/>
              <a:rect l="l" t="t" r="r" b="b"/>
              <a:pathLst>
                <a:path w="6576545" h="69850">
                  <a:moveTo>
                    <a:pt x="6285715" y="0"/>
                  </a:moveTo>
                  <a:lnTo>
                    <a:pt x="0" y="0"/>
                  </a:lnTo>
                  <a:lnTo>
                    <a:pt x="0" y="69850"/>
                  </a:lnTo>
                  <a:lnTo>
                    <a:pt x="6576545" y="69850"/>
                  </a:lnTo>
                  <a:lnTo>
                    <a:pt x="6576545" y="0"/>
                  </a:lnTo>
                  <a:close/>
                </a:path>
              </a:pathLst>
            </a:custGeom>
            <a:solidFill>
              <a:srgbClr val="E49090"/>
            </a:solidFill>
          </p:spPr>
          <p:txBody>
            <a:bodyPr/>
            <a:lstStyle/>
            <a:p>
              <a:endParaRPr lang="en-US"/>
            </a:p>
          </p:txBody>
        </p:sp>
      </p:grpSp>
      <p:sp>
        <p:nvSpPr>
          <p:cNvPr id="7" name="Freeform 7"/>
          <p:cNvSpPr/>
          <p:nvPr/>
        </p:nvSpPr>
        <p:spPr>
          <a:xfrm rot="-10411856">
            <a:off x="2981418" y="2999909"/>
            <a:ext cx="11327402" cy="5606463"/>
          </a:xfrm>
          <a:custGeom>
            <a:avLst/>
            <a:gdLst/>
            <a:ahLst/>
            <a:cxnLst/>
            <a:rect l="l" t="t" r="r" b="b"/>
            <a:pathLst>
              <a:path w="11327402" h="5606463">
                <a:moveTo>
                  <a:pt x="0" y="0"/>
                </a:moveTo>
                <a:lnTo>
                  <a:pt x="11327402" y="0"/>
                </a:lnTo>
                <a:lnTo>
                  <a:pt x="11327402" y="5606463"/>
                </a:lnTo>
                <a:lnTo>
                  <a:pt x="0" y="5606463"/>
                </a:lnTo>
                <a:lnTo>
                  <a:pt x="0" y="0"/>
                </a:lnTo>
                <a:close/>
              </a:path>
            </a:pathLst>
          </a:custGeom>
          <a:blipFill>
            <a:blip r:embed="rId2">
              <a:extLst>
                <a:ext uri="{96DAC541-7B7A-43D3-8B79-37D633B846F1}">
                  <asvg:svgBlip xmlns:asvg="http://schemas.microsoft.com/office/drawing/2016/SVG/main" r:embed="rId3"/>
                </a:ext>
              </a:extLst>
            </a:blip>
            <a:stretch>
              <a:fillRect r="-11565"/>
            </a:stretch>
          </a:blipFill>
        </p:spPr>
        <p:txBody>
          <a:bodyPr/>
          <a:lstStyle/>
          <a:p>
            <a:endParaRPr lang="en-US"/>
          </a:p>
        </p:txBody>
      </p:sp>
      <p:sp>
        <p:nvSpPr>
          <p:cNvPr id="8" name="Freeform 8"/>
          <p:cNvSpPr/>
          <p:nvPr/>
        </p:nvSpPr>
        <p:spPr>
          <a:xfrm>
            <a:off x="2212515" y="6615324"/>
            <a:ext cx="700724" cy="1085629"/>
          </a:xfrm>
          <a:custGeom>
            <a:avLst/>
            <a:gdLst/>
            <a:ahLst/>
            <a:cxnLst/>
            <a:rect l="l" t="t" r="r" b="b"/>
            <a:pathLst>
              <a:path w="700724" h="1085629">
                <a:moveTo>
                  <a:pt x="0" y="0"/>
                </a:moveTo>
                <a:lnTo>
                  <a:pt x="700725" y="0"/>
                </a:lnTo>
                <a:lnTo>
                  <a:pt x="700725" y="1085629"/>
                </a:lnTo>
                <a:lnTo>
                  <a:pt x="0" y="10856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rot="180849">
            <a:off x="4061249" y="7150693"/>
            <a:ext cx="427730" cy="641997"/>
          </a:xfrm>
          <a:custGeom>
            <a:avLst/>
            <a:gdLst/>
            <a:ahLst/>
            <a:cxnLst/>
            <a:rect l="l" t="t" r="r" b="b"/>
            <a:pathLst>
              <a:path w="427730" h="641997">
                <a:moveTo>
                  <a:pt x="0" y="0"/>
                </a:moveTo>
                <a:lnTo>
                  <a:pt x="427730" y="0"/>
                </a:lnTo>
                <a:lnTo>
                  <a:pt x="427730" y="641997"/>
                </a:lnTo>
                <a:lnTo>
                  <a:pt x="0" y="6419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rot="6680692">
            <a:off x="6256984" y="6502860"/>
            <a:ext cx="427730" cy="641997"/>
          </a:xfrm>
          <a:custGeom>
            <a:avLst/>
            <a:gdLst/>
            <a:ahLst/>
            <a:cxnLst/>
            <a:rect l="l" t="t" r="r" b="b"/>
            <a:pathLst>
              <a:path w="427730" h="641997">
                <a:moveTo>
                  <a:pt x="0" y="0"/>
                </a:moveTo>
                <a:lnTo>
                  <a:pt x="427731" y="0"/>
                </a:lnTo>
                <a:lnTo>
                  <a:pt x="427731" y="641997"/>
                </a:lnTo>
                <a:lnTo>
                  <a:pt x="0" y="6419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rot="8955495">
            <a:off x="7793361" y="4010943"/>
            <a:ext cx="427730" cy="641997"/>
          </a:xfrm>
          <a:custGeom>
            <a:avLst/>
            <a:gdLst/>
            <a:ahLst/>
            <a:cxnLst/>
            <a:rect l="l" t="t" r="r" b="b"/>
            <a:pathLst>
              <a:path w="427730" h="641997">
                <a:moveTo>
                  <a:pt x="0" y="0"/>
                </a:moveTo>
                <a:lnTo>
                  <a:pt x="427731" y="0"/>
                </a:lnTo>
                <a:lnTo>
                  <a:pt x="427731" y="641997"/>
                </a:lnTo>
                <a:lnTo>
                  <a:pt x="0" y="6419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rot="-856291">
            <a:off x="5970588" y="4923741"/>
            <a:ext cx="427730" cy="641997"/>
          </a:xfrm>
          <a:custGeom>
            <a:avLst/>
            <a:gdLst/>
            <a:ahLst/>
            <a:cxnLst/>
            <a:rect l="l" t="t" r="r" b="b"/>
            <a:pathLst>
              <a:path w="427730" h="641997">
                <a:moveTo>
                  <a:pt x="0" y="0"/>
                </a:moveTo>
                <a:lnTo>
                  <a:pt x="427730" y="0"/>
                </a:lnTo>
                <a:lnTo>
                  <a:pt x="427730" y="641996"/>
                </a:lnTo>
                <a:lnTo>
                  <a:pt x="0" y="6419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Freeform 13"/>
          <p:cNvSpPr/>
          <p:nvPr/>
        </p:nvSpPr>
        <p:spPr>
          <a:xfrm rot="1674797">
            <a:off x="12018332" y="3797080"/>
            <a:ext cx="427730" cy="641997"/>
          </a:xfrm>
          <a:custGeom>
            <a:avLst/>
            <a:gdLst/>
            <a:ahLst/>
            <a:cxnLst/>
            <a:rect l="l" t="t" r="r" b="b"/>
            <a:pathLst>
              <a:path w="427730" h="641997">
                <a:moveTo>
                  <a:pt x="0" y="0"/>
                </a:moveTo>
                <a:lnTo>
                  <a:pt x="427730" y="0"/>
                </a:lnTo>
                <a:lnTo>
                  <a:pt x="427730" y="641996"/>
                </a:lnTo>
                <a:lnTo>
                  <a:pt x="0" y="6419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14"/>
          <p:cNvSpPr/>
          <p:nvPr/>
        </p:nvSpPr>
        <p:spPr>
          <a:xfrm rot="9819590">
            <a:off x="13358397" y="5043815"/>
            <a:ext cx="427730" cy="641997"/>
          </a:xfrm>
          <a:custGeom>
            <a:avLst/>
            <a:gdLst/>
            <a:ahLst/>
            <a:cxnLst/>
            <a:rect l="l" t="t" r="r" b="b"/>
            <a:pathLst>
              <a:path w="427730" h="641997">
                <a:moveTo>
                  <a:pt x="0" y="0"/>
                </a:moveTo>
                <a:lnTo>
                  <a:pt x="427730" y="0"/>
                </a:lnTo>
                <a:lnTo>
                  <a:pt x="427730" y="641996"/>
                </a:lnTo>
                <a:lnTo>
                  <a:pt x="0" y="6419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TextBox 15"/>
          <p:cNvSpPr txBox="1"/>
          <p:nvPr/>
        </p:nvSpPr>
        <p:spPr>
          <a:xfrm>
            <a:off x="1028700" y="1009650"/>
            <a:ext cx="7287099" cy="704850"/>
          </a:xfrm>
          <a:prstGeom prst="rect">
            <a:avLst/>
          </a:prstGeom>
        </p:spPr>
        <p:txBody>
          <a:bodyPr lIns="0" tIns="0" rIns="0" bIns="0" rtlCol="0" anchor="t">
            <a:spAutoFit/>
          </a:bodyPr>
          <a:lstStyle/>
          <a:p>
            <a:pPr algn="l">
              <a:lnSpc>
                <a:spcPts val="5400"/>
              </a:lnSpc>
            </a:pPr>
            <a:r>
              <a:rPr lang="en-US" sz="4500" spc="89">
                <a:solidFill>
                  <a:srgbClr val="89C5CC"/>
                </a:solidFill>
                <a:latin typeface="Georgia Pro"/>
                <a:ea typeface="Georgia Pro"/>
                <a:cs typeface="Georgia Pro"/>
                <a:sym typeface="Georgia Pro"/>
              </a:rPr>
              <a:t>Map Your Route</a:t>
            </a:r>
          </a:p>
        </p:txBody>
      </p:sp>
      <p:sp>
        <p:nvSpPr>
          <p:cNvPr id="16" name="TextBox 16"/>
          <p:cNvSpPr txBox="1"/>
          <p:nvPr/>
        </p:nvSpPr>
        <p:spPr>
          <a:xfrm>
            <a:off x="14843628" y="2548254"/>
            <a:ext cx="1394371" cy="339725"/>
          </a:xfrm>
          <a:prstGeom prst="rect">
            <a:avLst/>
          </a:prstGeom>
        </p:spPr>
        <p:txBody>
          <a:bodyPr lIns="0" tIns="0" rIns="0" bIns="0" rtlCol="0" anchor="t">
            <a:spAutoFit/>
          </a:bodyPr>
          <a:lstStyle/>
          <a:p>
            <a:pPr algn="ctr">
              <a:lnSpc>
                <a:spcPts val="2800"/>
              </a:lnSpc>
            </a:pPr>
            <a:r>
              <a:rPr lang="en-US" sz="2000" b="1">
                <a:solidFill>
                  <a:srgbClr val="000000"/>
                </a:solidFill>
                <a:latin typeface="Montserrat Medium"/>
                <a:ea typeface="Montserrat Medium"/>
                <a:cs typeface="Montserrat Medium"/>
                <a:sym typeface="Montserrat Medium"/>
              </a:rPr>
              <a:t>Finish Line</a:t>
            </a:r>
          </a:p>
        </p:txBody>
      </p:sp>
      <p:sp>
        <p:nvSpPr>
          <p:cNvPr id="17" name="TextBox 17"/>
          <p:cNvSpPr txBox="1"/>
          <p:nvPr/>
        </p:nvSpPr>
        <p:spPr>
          <a:xfrm>
            <a:off x="1472243" y="8072428"/>
            <a:ext cx="1817787" cy="339725"/>
          </a:xfrm>
          <a:prstGeom prst="rect">
            <a:avLst/>
          </a:prstGeom>
        </p:spPr>
        <p:txBody>
          <a:bodyPr lIns="0" tIns="0" rIns="0" bIns="0" rtlCol="0" anchor="t">
            <a:spAutoFit/>
          </a:bodyPr>
          <a:lstStyle/>
          <a:p>
            <a:pPr algn="ctr">
              <a:lnSpc>
                <a:spcPts val="2800"/>
              </a:lnSpc>
            </a:pPr>
            <a:r>
              <a:rPr lang="en-US" sz="2000" b="1">
                <a:solidFill>
                  <a:srgbClr val="000000"/>
                </a:solidFill>
                <a:latin typeface="Montserrat Medium"/>
                <a:ea typeface="Montserrat Medium"/>
                <a:cs typeface="Montserrat Medium"/>
                <a:sym typeface="Montserrat Medium"/>
              </a:rPr>
              <a:t>Starting Place</a:t>
            </a:r>
          </a:p>
        </p:txBody>
      </p:sp>
      <p:sp>
        <p:nvSpPr>
          <p:cNvPr id="18" name="Freeform 18"/>
          <p:cNvSpPr/>
          <p:nvPr/>
        </p:nvSpPr>
        <p:spPr>
          <a:xfrm>
            <a:off x="14821601" y="3109393"/>
            <a:ext cx="991935" cy="1273753"/>
          </a:xfrm>
          <a:custGeom>
            <a:avLst/>
            <a:gdLst/>
            <a:ahLst/>
            <a:cxnLst/>
            <a:rect l="l" t="t" r="r" b="b"/>
            <a:pathLst>
              <a:path w="991935" h="1273753">
                <a:moveTo>
                  <a:pt x="0" y="0"/>
                </a:moveTo>
                <a:lnTo>
                  <a:pt x="991935" y="0"/>
                </a:lnTo>
                <a:lnTo>
                  <a:pt x="991935" y="1273753"/>
                </a:lnTo>
                <a:lnTo>
                  <a:pt x="0" y="127375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9" name="TextBox 19"/>
          <p:cNvSpPr txBox="1"/>
          <p:nvPr/>
        </p:nvSpPr>
        <p:spPr>
          <a:xfrm>
            <a:off x="14571059" y="4402830"/>
            <a:ext cx="3597884" cy="1177290"/>
          </a:xfrm>
          <a:prstGeom prst="rect">
            <a:avLst/>
          </a:prstGeom>
        </p:spPr>
        <p:txBody>
          <a:bodyPr lIns="0" tIns="0" rIns="0" bIns="0" rtlCol="0" anchor="t">
            <a:spAutoFit/>
          </a:bodyPr>
          <a:lstStyle/>
          <a:p>
            <a:pPr algn="ctr">
              <a:lnSpc>
                <a:spcPts val="2340"/>
              </a:lnSpc>
            </a:pPr>
            <a:r>
              <a:rPr lang="en-US" sz="1800">
                <a:solidFill>
                  <a:srgbClr val="000000"/>
                </a:solidFill>
                <a:latin typeface="Montserrat"/>
                <a:ea typeface="Montserrat"/>
                <a:cs typeface="Montserrat"/>
                <a:sym typeface="Montserrat"/>
              </a:rPr>
              <a:t>To create a company and community that empowers women to achieve their dreams and prosper with God.</a:t>
            </a:r>
          </a:p>
        </p:txBody>
      </p:sp>
      <p:sp>
        <p:nvSpPr>
          <p:cNvPr id="20" name="TextBox 20"/>
          <p:cNvSpPr txBox="1"/>
          <p:nvPr/>
        </p:nvSpPr>
        <p:spPr>
          <a:xfrm>
            <a:off x="3219447" y="6312429"/>
            <a:ext cx="2243479" cy="586740"/>
          </a:xfrm>
          <a:prstGeom prst="rect">
            <a:avLst/>
          </a:prstGeom>
        </p:spPr>
        <p:txBody>
          <a:bodyPr lIns="0" tIns="0" rIns="0" bIns="0" rtlCol="0" anchor="t">
            <a:spAutoFit/>
          </a:bodyPr>
          <a:lstStyle/>
          <a:p>
            <a:pPr algn="ctr">
              <a:lnSpc>
                <a:spcPts val="2340"/>
              </a:lnSpc>
            </a:pPr>
            <a:r>
              <a:rPr lang="en-US" sz="1800">
                <a:solidFill>
                  <a:srgbClr val="000000"/>
                </a:solidFill>
                <a:latin typeface="Montserrat"/>
                <a:ea typeface="Montserrat"/>
                <a:cs typeface="Montserrat"/>
                <a:sym typeface="Montserrat"/>
              </a:rPr>
              <a:t>Launch Dream Big 4 Week Course</a:t>
            </a:r>
          </a:p>
        </p:txBody>
      </p:sp>
      <p:sp>
        <p:nvSpPr>
          <p:cNvPr id="21" name="TextBox 21"/>
          <p:cNvSpPr txBox="1"/>
          <p:nvPr/>
        </p:nvSpPr>
        <p:spPr>
          <a:xfrm>
            <a:off x="5890943" y="7225616"/>
            <a:ext cx="2243479" cy="586740"/>
          </a:xfrm>
          <a:prstGeom prst="rect">
            <a:avLst/>
          </a:prstGeom>
        </p:spPr>
        <p:txBody>
          <a:bodyPr lIns="0" tIns="0" rIns="0" bIns="0" rtlCol="0" anchor="t">
            <a:spAutoFit/>
          </a:bodyPr>
          <a:lstStyle/>
          <a:p>
            <a:pPr algn="ctr">
              <a:lnSpc>
                <a:spcPts val="2340"/>
              </a:lnSpc>
            </a:pPr>
            <a:r>
              <a:rPr lang="en-US" sz="1800">
                <a:solidFill>
                  <a:srgbClr val="000000"/>
                </a:solidFill>
                <a:latin typeface="Montserrat"/>
                <a:ea typeface="Montserrat"/>
                <a:cs typeface="Montserrat"/>
                <a:sym typeface="Montserrat"/>
              </a:rPr>
              <a:t>Launch New Social Media Platform</a:t>
            </a:r>
          </a:p>
        </p:txBody>
      </p:sp>
      <p:sp>
        <p:nvSpPr>
          <p:cNvPr id="22" name="TextBox 22"/>
          <p:cNvSpPr txBox="1"/>
          <p:nvPr/>
        </p:nvSpPr>
        <p:spPr>
          <a:xfrm>
            <a:off x="7314989" y="4790644"/>
            <a:ext cx="2001621" cy="882015"/>
          </a:xfrm>
          <a:prstGeom prst="rect">
            <a:avLst/>
          </a:prstGeom>
        </p:spPr>
        <p:txBody>
          <a:bodyPr lIns="0" tIns="0" rIns="0" bIns="0" rtlCol="0" anchor="t">
            <a:spAutoFit/>
          </a:bodyPr>
          <a:lstStyle/>
          <a:p>
            <a:pPr algn="ctr">
              <a:lnSpc>
                <a:spcPts val="2340"/>
              </a:lnSpc>
            </a:pPr>
            <a:r>
              <a:rPr lang="en-US" sz="1800">
                <a:solidFill>
                  <a:srgbClr val="000000"/>
                </a:solidFill>
                <a:latin typeface="Montserrat"/>
                <a:ea typeface="Montserrat"/>
                <a:cs typeface="Montserrat"/>
                <a:sym typeface="Montserrat"/>
              </a:rPr>
              <a:t>Launch Dream Big Adventure Challenge</a:t>
            </a:r>
          </a:p>
        </p:txBody>
      </p:sp>
      <p:sp>
        <p:nvSpPr>
          <p:cNvPr id="23" name="TextBox 23"/>
          <p:cNvSpPr txBox="1"/>
          <p:nvPr/>
        </p:nvSpPr>
        <p:spPr>
          <a:xfrm>
            <a:off x="11570641" y="2658860"/>
            <a:ext cx="2001621" cy="882015"/>
          </a:xfrm>
          <a:prstGeom prst="rect">
            <a:avLst/>
          </a:prstGeom>
        </p:spPr>
        <p:txBody>
          <a:bodyPr lIns="0" tIns="0" rIns="0" bIns="0" rtlCol="0" anchor="t">
            <a:spAutoFit/>
          </a:bodyPr>
          <a:lstStyle/>
          <a:p>
            <a:pPr algn="ctr">
              <a:lnSpc>
                <a:spcPts val="2340"/>
              </a:lnSpc>
            </a:pPr>
            <a:r>
              <a:rPr lang="en-US" sz="1800">
                <a:solidFill>
                  <a:srgbClr val="000000"/>
                </a:solidFill>
                <a:latin typeface="Montserrat"/>
                <a:ea typeface="Montserrat"/>
                <a:cs typeface="Montserrat"/>
                <a:sym typeface="Montserrat"/>
              </a:rPr>
              <a:t>Publish Dream Big Adventure Book and Guide</a:t>
            </a:r>
          </a:p>
        </p:txBody>
      </p:sp>
      <p:sp>
        <p:nvSpPr>
          <p:cNvPr id="24" name="TextBox 24"/>
          <p:cNvSpPr txBox="1"/>
          <p:nvPr/>
        </p:nvSpPr>
        <p:spPr>
          <a:xfrm>
            <a:off x="4349377" y="3927679"/>
            <a:ext cx="2001621" cy="882015"/>
          </a:xfrm>
          <a:prstGeom prst="rect">
            <a:avLst/>
          </a:prstGeom>
        </p:spPr>
        <p:txBody>
          <a:bodyPr lIns="0" tIns="0" rIns="0" bIns="0" rtlCol="0" anchor="t">
            <a:spAutoFit/>
          </a:bodyPr>
          <a:lstStyle/>
          <a:p>
            <a:pPr algn="ctr">
              <a:lnSpc>
                <a:spcPts val="2340"/>
              </a:lnSpc>
            </a:pPr>
            <a:r>
              <a:rPr lang="en-US" sz="1800">
                <a:solidFill>
                  <a:srgbClr val="000000"/>
                </a:solidFill>
                <a:latin typeface="Montserrat"/>
                <a:ea typeface="Montserrat"/>
                <a:cs typeface="Montserrat"/>
                <a:sym typeface="Montserrat"/>
              </a:rPr>
              <a:t>Launch Dream Big Adventure Website</a:t>
            </a:r>
          </a:p>
        </p:txBody>
      </p:sp>
      <p:sp>
        <p:nvSpPr>
          <p:cNvPr id="25" name="TextBox 25"/>
          <p:cNvSpPr txBox="1"/>
          <p:nvPr/>
        </p:nvSpPr>
        <p:spPr>
          <a:xfrm>
            <a:off x="12425729" y="5809214"/>
            <a:ext cx="2162860" cy="586740"/>
          </a:xfrm>
          <a:prstGeom prst="rect">
            <a:avLst/>
          </a:prstGeom>
        </p:spPr>
        <p:txBody>
          <a:bodyPr lIns="0" tIns="0" rIns="0" bIns="0" rtlCol="0" anchor="t">
            <a:spAutoFit/>
          </a:bodyPr>
          <a:lstStyle/>
          <a:p>
            <a:pPr algn="ctr">
              <a:lnSpc>
                <a:spcPts val="2340"/>
              </a:lnSpc>
            </a:pPr>
            <a:r>
              <a:rPr lang="en-US" sz="1800">
                <a:solidFill>
                  <a:srgbClr val="000000"/>
                </a:solidFill>
                <a:latin typeface="Montserrat"/>
                <a:ea typeface="Montserrat"/>
                <a:cs typeface="Montserrat"/>
                <a:sym typeface="Montserrat"/>
              </a:rPr>
              <a:t>Host A Dream Big Adventure Trip</a:t>
            </a:r>
          </a:p>
        </p:txBody>
      </p:sp>
      <p:sp>
        <p:nvSpPr>
          <p:cNvPr id="26" name="Freeform 26"/>
          <p:cNvSpPr/>
          <p:nvPr/>
        </p:nvSpPr>
        <p:spPr>
          <a:xfrm rot="-10056460">
            <a:off x="10428804" y="3579293"/>
            <a:ext cx="427730" cy="641997"/>
          </a:xfrm>
          <a:custGeom>
            <a:avLst/>
            <a:gdLst/>
            <a:ahLst/>
            <a:cxnLst/>
            <a:rect l="l" t="t" r="r" b="b"/>
            <a:pathLst>
              <a:path w="427730" h="641997">
                <a:moveTo>
                  <a:pt x="0" y="0"/>
                </a:moveTo>
                <a:lnTo>
                  <a:pt x="427730" y="0"/>
                </a:lnTo>
                <a:lnTo>
                  <a:pt x="427730" y="641997"/>
                </a:lnTo>
                <a:lnTo>
                  <a:pt x="0" y="6419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7" name="Freeform 27"/>
          <p:cNvSpPr/>
          <p:nvPr/>
        </p:nvSpPr>
        <p:spPr>
          <a:xfrm rot="-165547">
            <a:off x="8930135" y="2466419"/>
            <a:ext cx="427730" cy="641997"/>
          </a:xfrm>
          <a:custGeom>
            <a:avLst/>
            <a:gdLst/>
            <a:ahLst/>
            <a:cxnLst/>
            <a:rect l="l" t="t" r="r" b="b"/>
            <a:pathLst>
              <a:path w="427730" h="641997">
                <a:moveTo>
                  <a:pt x="0" y="0"/>
                </a:moveTo>
                <a:lnTo>
                  <a:pt x="427730" y="0"/>
                </a:lnTo>
                <a:lnTo>
                  <a:pt x="427730" y="641997"/>
                </a:lnTo>
                <a:lnTo>
                  <a:pt x="0" y="6419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8" name="TextBox 28"/>
          <p:cNvSpPr txBox="1"/>
          <p:nvPr/>
        </p:nvSpPr>
        <p:spPr>
          <a:xfrm>
            <a:off x="8007227" y="1263968"/>
            <a:ext cx="2001621" cy="882015"/>
          </a:xfrm>
          <a:prstGeom prst="rect">
            <a:avLst/>
          </a:prstGeom>
        </p:spPr>
        <p:txBody>
          <a:bodyPr lIns="0" tIns="0" rIns="0" bIns="0" rtlCol="0" anchor="t">
            <a:spAutoFit/>
          </a:bodyPr>
          <a:lstStyle/>
          <a:p>
            <a:pPr algn="ctr">
              <a:lnSpc>
                <a:spcPts val="2340"/>
              </a:lnSpc>
            </a:pPr>
            <a:r>
              <a:rPr lang="en-US" sz="1800">
                <a:solidFill>
                  <a:srgbClr val="000000"/>
                </a:solidFill>
                <a:latin typeface="Montserrat"/>
                <a:ea typeface="Montserrat"/>
                <a:cs typeface="Montserrat"/>
                <a:sym typeface="Montserrat"/>
              </a:rPr>
              <a:t>Create A Kids Version of DBA Challenge</a:t>
            </a:r>
          </a:p>
        </p:txBody>
      </p:sp>
      <p:sp>
        <p:nvSpPr>
          <p:cNvPr id="29" name="TextBox 29"/>
          <p:cNvSpPr txBox="1"/>
          <p:nvPr/>
        </p:nvSpPr>
        <p:spPr>
          <a:xfrm>
            <a:off x="1170243" y="8555999"/>
            <a:ext cx="2785269" cy="1177290"/>
          </a:xfrm>
          <a:prstGeom prst="rect">
            <a:avLst/>
          </a:prstGeom>
        </p:spPr>
        <p:txBody>
          <a:bodyPr lIns="0" tIns="0" rIns="0" bIns="0" rtlCol="0" anchor="t">
            <a:spAutoFit/>
          </a:bodyPr>
          <a:lstStyle/>
          <a:p>
            <a:pPr algn="ctr">
              <a:lnSpc>
                <a:spcPts val="2340"/>
              </a:lnSpc>
            </a:pPr>
            <a:r>
              <a:rPr lang="en-US" sz="1800">
                <a:solidFill>
                  <a:srgbClr val="000000"/>
                </a:solidFill>
                <a:latin typeface="Montserrat"/>
                <a:ea typeface="Montserrat"/>
                <a:cs typeface="Montserrat"/>
                <a:sym typeface="Montserrat"/>
              </a:rPr>
              <a:t>I am a Beloved Daughter of God and more than enough to achieve this Big Dream!</a:t>
            </a:r>
          </a:p>
        </p:txBody>
      </p:sp>
      <p:sp>
        <p:nvSpPr>
          <p:cNvPr id="30" name="TextBox 30"/>
          <p:cNvSpPr txBox="1"/>
          <p:nvPr/>
        </p:nvSpPr>
        <p:spPr>
          <a:xfrm>
            <a:off x="9641858" y="4430393"/>
            <a:ext cx="2001621" cy="882015"/>
          </a:xfrm>
          <a:prstGeom prst="rect">
            <a:avLst/>
          </a:prstGeom>
        </p:spPr>
        <p:txBody>
          <a:bodyPr lIns="0" tIns="0" rIns="0" bIns="0" rtlCol="0" anchor="t">
            <a:spAutoFit/>
          </a:bodyPr>
          <a:lstStyle/>
          <a:p>
            <a:pPr algn="ctr">
              <a:lnSpc>
                <a:spcPts val="2340"/>
              </a:lnSpc>
            </a:pPr>
            <a:r>
              <a:rPr lang="en-US" sz="1800">
                <a:solidFill>
                  <a:srgbClr val="000000"/>
                </a:solidFill>
                <a:latin typeface="Montserrat"/>
                <a:ea typeface="Montserrat"/>
                <a:cs typeface="Montserrat"/>
                <a:sym typeface="Montserrat"/>
              </a:rPr>
              <a:t>Launch Dream Big Adventure Podcast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999859" y="528590"/>
            <a:ext cx="6853112" cy="8844492"/>
            <a:chOff x="0" y="0"/>
            <a:chExt cx="2318213" cy="2991840"/>
          </a:xfrm>
        </p:grpSpPr>
        <p:sp>
          <p:nvSpPr>
            <p:cNvPr id="3" name="Freeform 3"/>
            <p:cNvSpPr/>
            <p:nvPr/>
          </p:nvSpPr>
          <p:spPr>
            <a:xfrm>
              <a:off x="0" y="0"/>
              <a:ext cx="2318213" cy="2991840"/>
            </a:xfrm>
            <a:custGeom>
              <a:avLst/>
              <a:gdLst/>
              <a:ahLst/>
              <a:cxnLst/>
              <a:rect l="l" t="t" r="r" b="b"/>
              <a:pathLst>
                <a:path w="2318213" h="2991840">
                  <a:moveTo>
                    <a:pt x="0" y="0"/>
                  </a:moveTo>
                  <a:lnTo>
                    <a:pt x="2318213" y="0"/>
                  </a:lnTo>
                  <a:lnTo>
                    <a:pt x="2318213" y="2991840"/>
                  </a:lnTo>
                  <a:lnTo>
                    <a:pt x="0" y="2991840"/>
                  </a:lnTo>
                  <a:close/>
                </a:path>
              </a:pathLst>
            </a:custGeom>
            <a:solidFill>
              <a:srgbClr val="89C5CC"/>
            </a:solidFill>
          </p:spPr>
          <p:txBody>
            <a:bodyPr/>
            <a:lstStyle/>
            <a:p>
              <a:endParaRPr lang="en-US"/>
            </a:p>
          </p:txBody>
        </p:sp>
      </p:grpSp>
      <p:sp>
        <p:nvSpPr>
          <p:cNvPr id="4" name="TextBox 4"/>
          <p:cNvSpPr txBox="1"/>
          <p:nvPr/>
        </p:nvSpPr>
        <p:spPr>
          <a:xfrm>
            <a:off x="1995467" y="1427126"/>
            <a:ext cx="7287099" cy="704850"/>
          </a:xfrm>
          <a:prstGeom prst="rect">
            <a:avLst/>
          </a:prstGeom>
        </p:spPr>
        <p:txBody>
          <a:bodyPr lIns="0" tIns="0" rIns="0" bIns="0" rtlCol="0" anchor="t">
            <a:spAutoFit/>
          </a:bodyPr>
          <a:lstStyle/>
          <a:p>
            <a:pPr algn="l">
              <a:lnSpc>
                <a:spcPts val="5400"/>
              </a:lnSpc>
            </a:pPr>
            <a:r>
              <a:rPr lang="en-US" sz="4500" spc="89">
                <a:solidFill>
                  <a:srgbClr val="89C5CC"/>
                </a:solidFill>
                <a:latin typeface="Georgia Pro"/>
                <a:ea typeface="Georgia Pro"/>
                <a:cs typeface="Georgia Pro"/>
                <a:sym typeface="Georgia Pro"/>
              </a:rPr>
              <a:t>Set SMART Goals</a:t>
            </a:r>
          </a:p>
        </p:txBody>
      </p:sp>
      <p:grpSp>
        <p:nvGrpSpPr>
          <p:cNvPr id="5" name="Group 5"/>
          <p:cNvGrpSpPr/>
          <p:nvPr/>
        </p:nvGrpSpPr>
        <p:grpSpPr>
          <a:xfrm rot="-10800000">
            <a:off x="-213595" y="8995471"/>
            <a:ext cx="3024514" cy="262829"/>
            <a:chOff x="0" y="0"/>
            <a:chExt cx="6576545" cy="571500"/>
          </a:xfrm>
        </p:grpSpPr>
        <p:sp>
          <p:nvSpPr>
            <p:cNvPr id="6" name="Freeform 6"/>
            <p:cNvSpPr/>
            <p:nvPr/>
          </p:nvSpPr>
          <p:spPr>
            <a:xfrm>
              <a:off x="0" y="255270"/>
              <a:ext cx="6576545" cy="69850"/>
            </a:xfrm>
            <a:custGeom>
              <a:avLst/>
              <a:gdLst/>
              <a:ahLst/>
              <a:cxnLst/>
              <a:rect l="l" t="t" r="r" b="b"/>
              <a:pathLst>
                <a:path w="6576545" h="69850">
                  <a:moveTo>
                    <a:pt x="6285715" y="0"/>
                  </a:moveTo>
                  <a:lnTo>
                    <a:pt x="0" y="0"/>
                  </a:lnTo>
                  <a:lnTo>
                    <a:pt x="0" y="69850"/>
                  </a:lnTo>
                  <a:lnTo>
                    <a:pt x="6576545" y="69850"/>
                  </a:lnTo>
                  <a:lnTo>
                    <a:pt x="6576545" y="0"/>
                  </a:lnTo>
                  <a:close/>
                </a:path>
              </a:pathLst>
            </a:custGeom>
            <a:solidFill>
              <a:srgbClr val="E49090"/>
            </a:solidFill>
          </p:spPr>
          <p:txBody>
            <a:bodyPr/>
            <a:lstStyle/>
            <a:p>
              <a:endParaRPr lang="en-US"/>
            </a:p>
          </p:txBody>
        </p:sp>
      </p:grpSp>
      <p:sp>
        <p:nvSpPr>
          <p:cNvPr id="7" name="TextBox 7"/>
          <p:cNvSpPr txBox="1"/>
          <p:nvPr/>
        </p:nvSpPr>
        <p:spPr>
          <a:xfrm>
            <a:off x="1612732" y="3816468"/>
            <a:ext cx="8052570" cy="2897505"/>
          </a:xfrm>
          <a:prstGeom prst="rect">
            <a:avLst/>
          </a:prstGeom>
        </p:spPr>
        <p:txBody>
          <a:bodyPr lIns="0" tIns="0" rIns="0" bIns="0" rtlCol="0" anchor="t">
            <a:spAutoFit/>
          </a:bodyPr>
          <a:lstStyle/>
          <a:p>
            <a:pPr marL="561341" lvl="1" indent="-280670" algn="l">
              <a:lnSpc>
                <a:spcPts val="4680"/>
              </a:lnSpc>
              <a:buFont typeface="Arial"/>
              <a:buChar char="•"/>
            </a:pPr>
            <a:r>
              <a:rPr lang="en-US" sz="2600">
                <a:solidFill>
                  <a:srgbClr val="010101"/>
                </a:solidFill>
                <a:latin typeface="Montserrat"/>
                <a:ea typeface="Montserrat"/>
                <a:cs typeface="Montserrat"/>
                <a:sym typeface="Montserrat"/>
              </a:rPr>
              <a:t>S - Specific</a:t>
            </a:r>
          </a:p>
          <a:p>
            <a:pPr marL="561341" lvl="1" indent="-280670" algn="l">
              <a:lnSpc>
                <a:spcPts val="4680"/>
              </a:lnSpc>
              <a:buFont typeface="Arial"/>
              <a:buChar char="•"/>
            </a:pPr>
            <a:r>
              <a:rPr lang="en-US" sz="2600">
                <a:solidFill>
                  <a:srgbClr val="010101"/>
                </a:solidFill>
                <a:latin typeface="Montserrat"/>
                <a:ea typeface="Montserrat"/>
                <a:cs typeface="Montserrat"/>
                <a:sym typeface="Montserrat"/>
              </a:rPr>
              <a:t>M - Measurable</a:t>
            </a:r>
          </a:p>
          <a:p>
            <a:pPr marL="561341" lvl="1" indent="-280670" algn="l">
              <a:lnSpc>
                <a:spcPts val="4680"/>
              </a:lnSpc>
              <a:buFont typeface="Arial"/>
              <a:buChar char="•"/>
            </a:pPr>
            <a:r>
              <a:rPr lang="en-US" sz="2600">
                <a:solidFill>
                  <a:srgbClr val="010101"/>
                </a:solidFill>
                <a:latin typeface="Montserrat"/>
                <a:ea typeface="Montserrat"/>
                <a:cs typeface="Montserrat"/>
                <a:sym typeface="Montserrat"/>
              </a:rPr>
              <a:t>A - Achievable</a:t>
            </a:r>
          </a:p>
          <a:p>
            <a:pPr marL="561341" lvl="1" indent="-280670" algn="l">
              <a:lnSpc>
                <a:spcPts val="4680"/>
              </a:lnSpc>
              <a:buFont typeface="Arial"/>
              <a:buChar char="•"/>
            </a:pPr>
            <a:r>
              <a:rPr lang="en-US" sz="2600">
                <a:solidFill>
                  <a:srgbClr val="010101"/>
                </a:solidFill>
                <a:latin typeface="Montserrat"/>
                <a:ea typeface="Montserrat"/>
                <a:cs typeface="Montserrat"/>
                <a:sym typeface="Montserrat"/>
              </a:rPr>
              <a:t>R - Relevant</a:t>
            </a:r>
          </a:p>
          <a:p>
            <a:pPr marL="561341" lvl="1" indent="-280670" algn="l">
              <a:lnSpc>
                <a:spcPts val="4680"/>
              </a:lnSpc>
              <a:buFont typeface="Arial"/>
              <a:buChar char="•"/>
            </a:pPr>
            <a:r>
              <a:rPr lang="en-US" sz="2600">
                <a:solidFill>
                  <a:srgbClr val="010101"/>
                </a:solidFill>
                <a:latin typeface="Montserrat"/>
                <a:ea typeface="Montserrat"/>
                <a:cs typeface="Montserrat"/>
                <a:sym typeface="Montserrat"/>
              </a:rPr>
              <a:t>T - Time-Bound</a:t>
            </a:r>
          </a:p>
        </p:txBody>
      </p:sp>
      <p:grpSp>
        <p:nvGrpSpPr>
          <p:cNvPr id="8" name="Group 8"/>
          <p:cNvGrpSpPr/>
          <p:nvPr/>
        </p:nvGrpSpPr>
        <p:grpSpPr>
          <a:xfrm rot="5400000">
            <a:off x="585627" y="443073"/>
            <a:ext cx="1156109" cy="269962"/>
            <a:chOff x="0" y="0"/>
            <a:chExt cx="2447437" cy="571500"/>
          </a:xfrm>
        </p:grpSpPr>
        <p:sp>
          <p:nvSpPr>
            <p:cNvPr id="9" name="Freeform 9"/>
            <p:cNvSpPr/>
            <p:nvPr/>
          </p:nvSpPr>
          <p:spPr>
            <a:xfrm>
              <a:off x="0" y="255270"/>
              <a:ext cx="2447437" cy="69850"/>
            </a:xfrm>
            <a:custGeom>
              <a:avLst/>
              <a:gdLst/>
              <a:ahLst/>
              <a:cxnLst/>
              <a:rect l="l" t="t" r="r" b="b"/>
              <a:pathLst>
                <a:path w="2447437" h="69850">
                  <a:moveTo>
                    <a:pt x="2156607" y="0"/>
                  </a:moveTo>
                  <a:lnTo>
                    <a:pt x="0" y="0"/>
                  </a:lnTo>
                  <a:lnTo>
                    <a:pt x="0" y="69850"/>
                  </a:lnTo>
                  <a:lnTo>
                    <a:pt x="2447437" y="69850"/>
                  </a:lnTo>
                  <a:lnTo>
                    <a:pt x="2447437" y="0"/>
                  </a:lnTo>
                  <a:close/>
                </a:path>
              </a:pathLst>
            </a:custGeom>
            <a:solidFill>
              <a:srgbClr val="E49090"/>
            </a:solidFill>
          </p:spPr>
          <p:txBody>
            <a:bodyPr/>
            <a:lstStyle/>
            <a:p>
              <a:endParaRPr lang="en-US"/>
            </a:p>
          </p:txBody>
        </p:sp>
      </p:grpSp>
      <p:sp>
        <p:nvSpPr>
          <p:cNvPr id="10" name="TextBox 10"/>
          <p:cNvSpPr txBox="1"/>
          <p:nvPr/>
        </p:nvSpPr>
        <p:spPr>
          <a:xfrm>
            <a:off x="1117022" y="1529557"/>
            <a:ext cx="1155925" cy="555625"/>
          </a:xfrm>
          <a:prstGeom prst="rect">
            <a:avLst/>
          </a:prstGeom>
        </p:spPr>
        <p:txBody>
          <a:bodyPr lIns="0" tIns="0" rIns="0" bIns="0" rtlCol="0" anchor="t">
            <a:spAutoFit/>
          </a:bodyPr>
          <a:lstStyle/>
          <a:p>
            <a:pPr algn="l">
              <a:lnSpc>
                <a:spcPts val="4399"/>
              </a:lnSpc>
              <a:spcBef>
                <a:spcPct val="0"/>
              </a:spcBef>
            </a:pPr>
            <a:r>
              <a:rPr lang="en-US" sz="3999">
                <a:solidFill>
                  <a:srgbClr val="89C5CC"/>
                </a:solidFill>
                <a:latin typeface="Montserrat"/>
                <a:ea typeface="Montserrat"/>
                <a:cs typeface="Montserrat"/>
                <a:sym typeface="Montserrat"/>
              </a:rPr>
              <a:t>02.</a:t>
            </a:r>
          </a:p>
        </p:txBody>
      </p:sp>
      <p:grpSp>
        <p:nvGrpSpPr>
          <p:cNvPr id="11" name="Group 11"/>
          <p:cNvGrpSpPr/>
          <p:nvPr/>
        </p:nvGrpSpPr>
        <p:grpSpPr>
          <a:xfrm>
            <a:off x="10500121" y="1310319"/>
            <a:ext cx="6759179" cy="7589454"/>
            <a:chOff x="0" y="0"/>
            <a:chExt cx="9012239" cy="10119272"/>
          </a:xfrm>
        </p:grpSpPr>
        <p:pic>
          <p:nvPicPr>
            <p:cNvPr id="12" name="Picture 12"/>
            <p:cNvPicPr>
              <a:picLocks noChangeAspect="1"/>
            </p:cNvPicPr>
            <p:nvPr/>
          </p:nvPicPr>
          <p:blipFill>
            <a:blip r:embed="rId2"/>
            <a:srcRect l="20276" r="20276"/>
            <a:stretch>
              <a:fillRect/>
            </a:stretch>
          </p:blipFill>
          <p:spPr>
            <a:xfrm>
              <a:off x="0" y="0"/>
              <a:ext cx="9012239" cy="10119272"/>
            </a:xfrm>
            <a:prstGeom prst="rect">
              <a:avLst/>
            </a:prstGeom>
          </p:spPr>
        </p:pic>
      </p:grpSp>
      <p:sp>
        <p:nvSpPr>
          <p:cNvPr id="13" name="TextBox 13"/>
          <p:cNvSpPr txBox="1"/>
          <p:nvPr/>
        </p:nvSpPr>
        <p:spPr>
          <a:xfrm>
            <a:off x="11882819" y="9638674"/>
            <a:ext cx="5376481" cy="198755"/>
          </a:xfrm>
          <a:prstGeom prst="rect">
            <a:avLst/>
          </a:prstGeom>
        </p:spPr>
        <p:txBody>
          <a:bodyPr lIns="0" tIns="0" rIns="0" bIns="0" rtlCol="0" anchor="t">
            <a:spAutoFit/>
          </a:bodyPr>
          <a:lstStyle/>
          <a:p>
            <a:pPr algn="r">
              <a:lnSpc>
                <a:spcPts val="1540"/>
              </a:lnSpc>
            </a:pPr>
            <a:r>
              <a:rPr lang="en-US" sz="1400" b="1" spc="280">
                <a:solidFill>
                  <a:srgbClr val="010101"/>
                </a:solidFill>
                <a:latin typeface="Open Sans Medium"/>
                <a:ea typeface="Open Sans Medium"/>
                <a:cs typeface="Open Sans Medium"/>
                <a:sym typeface="Open Sans Medium"/>
              </a:rPr>
              <a:t>©DREAM BIG ADVENTURE</a:t>
            </a:r>
          </a:p>
        </p:txBody>
      </p:sp>
      <p:sp>
        <p:nvSpPr>
          <p:cNvPr id="14" name="TextBox 14"/>
          <p:cNvSpPr txBox="1"/>
          <p:nvPr/>
        </p:nvSpPr>
        <p:spPr>
          <a:xfrm>
            <a:off x="1463379" y="2516892"/>
            <a:ext cx="7148533" cy="763270"/>
          </a:xfrm>
          <a:prstGeom prst="rect">
            <a:avLst/>
          </a:prstGeom>
        </p:spPr>
        <p:txBody>
          <a:bodyPr lIns="0" tIns="0" rIns="0" bIns="0" rtlCol="0" anchor="t">
            <a:spAutoFit/>
          </a:bodyPr>
          <a:lstStyle/>
          <a:p>
            <a:pPr algn="ctr">
              <a:lnSpc>
                <a:spcPts val="3079"/>
              </a:lnSpc>
            </a:pPr>
            <a:r>
              <a:rPr lang="en-US" sz="2199">
                <a:solidFill>
                  <a:srgbClr val="010101"/>
                </a:solidFill>
                <a:latin typeface="Montserrat"/>
                <a:ea typeface="Montserrat"/>
                <a:cs typeface="Montserrat"/>
                <a:sym typeface="Montserrat"/>
              </a:rPr>
              <a:t>“Setting goals is the first step in turning the invisible into the visible." - Tony Robbins</a:t>
            </a:r>
          </a:p>
        </p:txBody>
      </p:sp>
      <p:sp>
        <p:nvSpPr>
          <p:cNvPr id="15" name="TextBox 15"/>
          <p:cNvSpPr txBox="1"/>
          <p:nvPr/>
        </p:nvSpPr>
        <p:spPr>
          <a:xfrm>
            <a:off x="1298662" y="7355054"/>
            <a:ext cx="7845338" cy="1153795"/>
          </a:xfrm>
          <a:prstGeom prst="rect">
            <a:avLst/>
          </a:prstGeom>
        </p:spPr>
        <p:txBody>
          <a:bodyPr lIns="0" tIns="0" rIns="0" bIns="0" rtlCol="0" anchor="t">
            <a:spAutoFit/>
          </a:bodyPr>
          <a:lstStyle/>
          <a:p>
            <a:pPr algn="ctr">
              <a:lnSpc>
                <a:spcPts val="3079"/>
              </a:lnSpc>
            </a:pPr>
            <a:r>
              <a:rPr lang="en-US" sz="2199">
                <a:solidFill>
                  <a:srgbClr val="010101"/>
                </a:solidFill>
                <a:latin typeface="Montserrat"/>
                <a:ea typeface="Montserrat"/>
                <a:cs typeface="Montserrat"/>
                <a:sym typeface="Montserrat"/>
              </a:rPr>
              <a:t>“Extraordinary results are directly determined by how narrow you can make your focus … when you spread yourself out, you end up spread thin.” - Gary Keller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06438" y="1714500"/>
            <a:ext cx="9156625" cy="262632"/>
            <a:chOff x="0" y="0"/>
            <a:chExt cx="19925246" cy="571500"/>
          </a:xfrm>
        </p:grpSpPr>
        <p:sp>
          <p:nvSpPr>
            <p:cNvPr id="3" name="Freeform 3"/>
            <p:cNvSpPr/>
            <p:nvPr/>
          </p:nvSpPr>
          <p:spPr>
            <a:xfrm>
              <a:off x="0" y="255270"/>
              <a:ext cx="19925246" cy="69850"/>
            </a:xfrm>
            <a:custGeom>
              <a:avLst/>
              <a:gdLst/>
              <a:ahLst/>
              <a:cxnLst/>
              <a:rect l="l" t="t" r="r" b="b"/>
              <a:pathLst>
                <a:path w="19925246" h="69850">
                  <a:moveTo>
                    <a:pt x="19634417" y="0"/>
                  </a:moveTo>
                  <a:lnTo>
                    <a:pt x="0" y="0"/>
                  </a:lnTo>
                  <a:lnTo>
                    <a:pt x="0" y="69850"/>
                  </a:lnTo>
                  <a:lnTo>
                    <a:pt x="19925246" y="69850"/>
                  </a:lnTo>
                  <a:lnTo>
                    <a:pt x="19925246" y="0"/>
                  </a:lnTo>
                  <a:close/>
                </a:path>
              </a:pathLst>
            </a:custGeom>
            <a:solidFill>
              <a:srgbClr val="E49090"/>
            </a:solidFill>
          </p:spPr>
          <p:txBody>
            <a:bodyPr/>
            <a:lstStyle/>
            <a:p>
              <a:endParaRPr lang="en-US"/>
            </a:p>
          </p:txBody>
        </p:sp>
      </p:grpSp>
      <p:sp>
        <p:nvSpPr>
          <p:cNvPr id="4" name="TextBox 4"/>
          <p:cNvSpPr txBox="1"/>
          <p:nvPr/>
        </p:nvSpPr>
        <p:spPr>
          <a:xfrm>
            <a:off x="1028700" y="1009650"/>
            <a:ext cx="7287099" cy="704850"/>
          </a:xfrm>
          <a:prstGeom prst="rect">
            <a:avLst/>
          </a:prstGeom>
        </p:spPr>
        <p:txBody>
          <a:bodyPr lIns="0" tIns="0" rIns="0" bIns="0" rtlCol="0" anchor="t">
            <a:spAutoFit/>
          </a:bodyPr>
          <a:lstStyle/>
          <a:p>
            <a:pPr algn="l">
              <a:lnSpc>
                <a:spcPts val="5400"/>
              </a:lnSpc>
            </a:pPr>
            <a:r>
              <a:rPr lang="en-US" sz="4500" spc="89">
                <a:solidFill>
                  <a:srgbClr val="89C5CC"/>
                </a:solidFill>
                <a:latin typeface="Georgia Pro"/>
                <a:ea typeface="Georgia Pro"/>
                <a:cs typeface="Georgia Pro"/>
                <a:sym typeface="Georgia Pro"/>
              </a:rPr>
              <a:t>Set SMART Goals</a:t>
            </a:r>
          </a:p>
        </p:txBody>
      </p:sp>
      <p:sp>
        <p:nvSpPr>
          <p:cNvPr id="5" name="TextBox 5"/>
          <p:cNvSpPr txBox="1"/>
          <p:nvPr/>
        </p:nvSpPr>
        <p:spPr>
          <a:xfrm>
            <a:off x="11882819" y="9638674"/>
            <a:ext cx="5376481" cy="198755"/>
          </a:xfrm>
          <a:prstGeom prst="rect">
            <a:avLst/>
          </a:prstGeom>
        </p:spPr>
        <p:txBody>
          <a:bodyPr lIns="0" tIns="0" rIns="0" bIns="0" rtlCol="0" anchor="t">
            <a:spAutoFit/>
          </a:bodyPr>
          <a:lstStyle/>
          <a:p>
            <a:pPr algn="r">
              <a:lnSpc>
                <a:spcPts val="1540"/>
              </a:lnSpc>
            </a:pPr>
            <a:r>
              <a:rPr lang="en-US" sz="1400" b="1" spc="280">
                <a:solidFill>
                  <a:srgbClr val="010101"/>
                </a:solidFill>
                <a:latin typeface="Open Sans Medium"/>
                <a:ea typeface="Open Sans Medium"/>
                <a:cs typeface="Open Sans Medium"/>
                <a:sym typeface="Open Sans Medium"/>
              </a:rPr>
              <a:t>©DREAM BIG ADVENTURE</a:t>
            </a:r>
          </a:p>
        </p:txBody>
      </p:sp>
      <p:grpSp>
        <p:nvGrpSpPr>
          <p:cNvPr id="6" name="Group 6"/>
          <p:cNvGrpSpPr/>
          <p:nvPr/>
        </p:nvGrpSpPr>
        <p:grpSpPr>
          <a:xfrm rot="-10800000">
            <a:off x="15263486" y="9389418"/>
            <a:ext cx="3024514" cy="262829"/>
            <a:chOff x="0" y="0"/>
            <a:chExt cx="6576545" cy="571500"/>
          </a:xfrm>
        </p:grpSpPr>
        <p:sp>
          <p:nvSpPr>
            <p:cNvPr id="7" name="Freeform 7"/>
            <p:cNvSpPr/>
            <p:nvPr/>
          </p:nvSpPr>
          <p:spPr>
            <a:xfrm>
              <a:off x="0" y="255270"/>
              <a:ext cx="6576545" cy="69850"/>
            </a:xfrm>
            <a:custGeom>
              <a:avLst/>
              <a:gdLst/>
              <a:ahLst/>
              <a:cxnLst/>
              <a:rect l="l" t="t" r="r" b="b"/>
              <a:pathLst>
                <a:path w="6576545" h="69850">
                  <a:moveTo>
                    <a:pt x="6285715" y="0"/>
                  </a:moveTo>
                  <a:lnTo>
                    <a:pt x="0" y="0"/>
                  </a:lnTo>
                  <a:lnTo>
                    <a:pt x="0" y="69850"/>
                  </a:lnTo>
                  <a:lnTo>
                    <a:pt x="6576545" y="69850"/>
                  </a:lnTo>
                  <a:lnTo>
                    <a:pt x="6576545" y="0"/>
                  </a:lnTo>
                  <a:close/>
                </a:path>
              </a:pathLst>
            </a:custGeom>
            <a:solidFill>
              <a:srgbClr val="E49090"/>
            </a:solidFill>
          </p:spPr>
          <p:txBody>
            <a:bodyPr/>
            <a:lstStyle/>
            <a:p>
              <a:endParaRPr lang="en-US"/>
            </a:p>
          </p:txBody>
        </p:sp>
      </p:grpSp>
      <p:sp>
        <p:nvSpPr>
          <p:cNvPr id="8" name="Freeform 8"/>
          <p:cNvSpPr/>
          <p:nvPr/>
        </p:nvSpPr>
        <p:spPr>
          <a:xfrm>
            <a:off x="3207842" y="6548078"/>
            <a:ext cx="753722" cy="1004962"/>
          </a:xfrm>
          <a:custGeom>
            <a:avLst/>
            <a:gdLst/>
            <a:ahLst/>
            <a:cxnLst/>
            <a:rect l="l" t="t" r="r" b="b"/>
            <a:pathLst>
              <a:path w="753722" h="1004962">
                <a:moveTo>
                  <a:pt x="0" y="0"/>
                </a:moveTo>
                <a:lnTo>
                  <a:pt x="753722" y="0"/>
                </a:lnTo>
                <a:lnTo>
                  <a:pt x="753722" y="1004962"/>
                </a:lnTo>
                <a:lnTo>
                  <a:pt x="0" y="10049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3120796" y="2328401"/>
            <a:ext cx="787369" cy="1006223"/>
          </a:xfrm>
          <a:custGeom>
            <a:avLst/>
            <a:gdLst/>
            <a:ahLst/>
            <a:cxnLst/>
            <a:rect l="l" t="t" r="r" b="b"/>
            <a:pathLst>
              <a:path w="787369" h="1006223">
                <a:moveTo>
                  <a:pt x="0" y="0"/>
                </a:moveTo>
                <a:lnTo>
                  <a:pt x="787369" y="0"/>
                </a:lnTo>
                <a:lnTo>
                  <a:pt x="787369" y="1006223"/>
                </a:lnTo>
                <a:lnTo>
                  <a:pt x="0" y="10062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a:off x="3033365" y="3725904"/>
            <a:ext cx="1052259" cy="1006223"/>
          </a:xfrm>
          <a:custGeom>
            <a:avLst/>
            <a:gdLst/>
            <a:ahLst/>
            <a:cxnLst/>
            <a:rect l="l" t="t" r="r" b="b"/>
            <a:pathLst>
              <a:path w="1052259" h="1006223">
                <a:moveTo>
                  <a:pt x="0" y="0"/>
                </a:moveTo>
                <a:lnTo>
                  <a:pt x="1052260" y="0"/>
                </a:lnTo>
                <a:lnTo>
                  <a:pt x="1052260" y="1006223"/>
                </a:lnTo>
                <a:lnTo>
                  <a:pt x="0" y="10062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a:off x="3083678" y="5087345"/>
            <a:ext cx="913260" cy="1004962"/>
          </a:xfrm>
          <a:custGeom>
            <a:avLst/>
            <a:gdLst/>
            <a:ahLst/>
            <a:cxnLst/>
            <a:rect l="l" t="t" r="r" b="b"/>
            <a:pathLst>
              <a:path w="913260" h="1004962">
                <a:moveTo>
                  <a:pt x="0" y="0"/>
                </a:moveTo>
                <a:lnTo>
                  <a:pt x="913260" y="0"/>
                </a:lnTo>
                <a:lnTo>
                  <a:pt x="913260" y="1004962"/>
                </a:lnTo>
                <a:lnTo>
                  <a:pt x="0" y="100496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a:off x="3160359" y="8009025"/>
            <a:ext cx="801205" cy="1006223"/>
          </a:xfrm>
          <a:custGeom>
            <a:avLst/>
            <a:gdLst/>
            <a:ahLst/>
            <a:cxnLst/>
            <a:rect l="l" t="t" r="r" b="b"/>
            <a:pathLst>
              <a:path w="801205" h="1006223">
                <a:moveTo>
                  <a:pt x="0" y="0"/>
                </a:moveTo>
                <a:lnTo>
                  <a:pt x="801205" y="0"/>
                </a:lnTo>
                <a:lnTo>
                  <a:pt x="801205" y="1006223"/>
                </a:lnTo>
                <a:lnTo>
                  <a:pt x="0" y="100622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TextBox 13"/>
          <p:cNvSpPr txBox="1"/>
          <p:nvPr/>
        </p:nvSpPr>
        <p:spPr>
          <a:xfrm>
            <a:off x="4385352" y="3996241"/>
            <a:ext cx="8126298" cy="396240"/>
          </a:xfrm>
          <a:prstGeom prst="rect">
            <a:avLst/>
          </a:prstGeom>
        </p:spPr>
        <p:txBody>
          <a:bodyPr lIns="0" tIns="0" rIns="0" bIns="0" rtlCol="0" anchor="t">
            <a:spAutoFit/>
          </a:bodyPr>
          <a:lstStyle/>
          <a:p>
            <a:pPr algn="just">
              <a:lnSpc>
                <a:spcPts val="3359"/>
              </a:lnSpc>
            </a:pPr>
            <a:r>
              <a:rPr lang="en-US" sz="2399">
                <a:solidFill>
                  <a:srgbClr val="000000"/>
                </a:solidFill>
                <a:latin typeface="Montserrat"/>
                <a:ea typeface="Montserrat"/>
                <a:cs typeface="Montserrat"/>
                <a:sym typeface="Montserrat"/>
              </a:rPr>
              <a:t>How will I know when I have reached this goal?</a:t>
            </a:r>
          </a:p>
        </p:txBody>
      </p:sp>
      <p:sp>
        <p:nvSpPr>
          <p:cNvPr id="14" name="TextBox 14"/>
          <p:cNvSpPr txBox="1"/>
          <p:nvPr/>
        </p:nvSpPr>
        <p:spPr>
          <a:xfrm>
            <a:off x="4385352" y="5373812"/>
            <a:ext cx="8126298" cy="402995"/>
          </a:xfrm>
          <a:prstGeom prst="rect">
            <a:avLst/>
          </a:prstGeom>
        </p:spPr>
        <p:txBody>
          <a:bodyPr lIns="0" tIns="0" rIns="0" bIns="0" rtlCol="0" anchor="t">
            <a:spAutoFit/>
          </a:bodyPr>
          <a:lstStyle/>
          <a:p>
            <a:pPr algn="just">
              <a:lnSpc>
                <a:spcPts val="3359"/>
              </a:lnSpc>
            </a:pPr>
            <a:r>
              <a:rPr lang="en-US" sz="2399" dirty="0">
                <a:solidFill>
                  <a:srgbClr val="000000"/>
                </a:solidFill>
                <a:latin typeface="Montserrat"/>
                <a:ea typeface="Montserrat"/>
                <a:cs typeface="Montserrat"/>
                <a:sym typeface="Montserrat"/>
              </a:rPr>
              <a:t>Is this goal achievable with God’s help?</a:t>
            </a:r>
          </a:p>
        </p:txBody>
      </p:sp>
      <p:sp>
        <p:nvSpPr>
          <p:cNvPr id="15" name="TextBox 15"/>
          <p:cNvSpPr txBox="1"/>
          <p:nvPr/>
        </p:nvSpPr>
        <p:spPr>
          <a:xfrm>
            <a:off x="4385352" y="8261103"/>
            <a:ext cx="7772262" cy="396240"/>
          </a:xfrm>
          <a:prstGeom prst="rect">
            <a:avLst/>
          </a:prstGeom>
        </p:spPr>
        <p:txBody>
          <a:bodyPr lIns="0" tIns="0" rIns="0" bIns="0" rtlCol="0" anchor="t">
            <a:spAutoFit/>
          </a:bodyPr>
          <a:lstStyle/>
          <a:p>
            <a:pPr algn="just">
              <a:lnSpc>
                <a:spcPts val="3359"/>
              </a:lnSpc>
            </a:pPr>
            <a:r>
              <a:rPr lang="en-US" sz="2399">
                <a:solidFill>
                  <a:srgbClr val="000000"/>
                </a:solidFill>
                <a:latin typeface="Montserrat"/>
                <a:ea typeface="Montserrat"/>
                <a:cs typeface="Montserrat"/>
                <a:sym typeface="Montserrat"/>
              </a:rPr>
              <a:t>What is the timeline for this goal?</a:t>
            </a:r>
          </a:p>
        </p:txBody>
      </p:sp>
      <p:sp>
        <p:nvSpPr>
          <p:cNvPr id="16" name="TextBox 16"/>
          <p:cNvSpPr txBox="1"/>
          <p:nvPr/>
        </p:nvSpPr>
        <p:spPr>
          <a:xfrm>
            <a:off x="4385352" y="6849498"/>
            <a:ext cx="8126298" cy="396240"/>
          </a:xfrm>
          <a:prstGeom prst="rect">
            <a:avLst/>
          </a:prstGeom>
        </p:spPr>
        <p:txBody>
          <a:bodyPr lIns="0" tIns="0" rIns="0" bIns="0" rtlCol="0" anchor="t">
            <a:spAutoFit/>
          </a:bodyPr>
          <a:lstStyle/>
          <a:p>
            <a:pPr algn="just">
              <a:lnSpc>
                <a:spcPts val="3359"/>
              </a:lnSpc>
            </a:pPr>
            <a:r>
              <a:rPr lang="en-US" sz="2399">
                <a:solidFill>
                  <a:srgbClr val="000000"/>
                </a:solidFill>
                <a:latin typeface="Montserrat"/>
                <a:ea typeface="Montserrat"/>
                <a:cs typeface="Montserrat"/>
                <a:sym typeface="Montserrat"/>
              </a:rPr>
              <a:t>Why is this goal important?</a:t>
            </a:r>
          </a:p>
        </p:txBody>
      </p:sp>
      <p:sp>
        <p:nvSpPr>
          <p:cNvPr id="17" name="TextBox 17"/>
          <p:cNvSpPr txBox="1"/>
          <p:nvPr/>
        </p:nvSpPr>
        <p:spPr>
          <a:xfrm>
            <a:off x="4385352" y="2584636"/>
            <a:ext cx="8545083" cy="396240"/>
          </a:xfrm>
          <a:prstGeom prst="rect">
            <a:avLst/>
          </a:prstGeom>
        </p:spPr>
        <p:txBody>
          <a:bodyPr lIns="0" tIns="0" rIns="0" bIns="0" rtlCol="0" anchor="t">
            <a:spAutoFit/>
          </a:bodyPr>
          <a:lstStyle/>
          <a:p>
            <a:pPr algn="just">
              <a:lnSpc>
                <a:spcPts val="3359"/>
              </a:lnSpc>
            </a:pPr>
            <a:r>
              <a:rPr lang="en-US" sz="2399">
                <a:solidFill>
                  <a:srgbClr val="000000"/>
                </a:solidFill>
                <a:latin typeface="Montserrat"/>
                <a:ea typeface="Montserrat"/>
                <a:cs typeface="Montserrat"/>
                <a:sym typeface="Montserrat"/>
              </a:rPr>
              <a:t>What dream goal does God want me to achieve first? </a:t>
            </a:r>
          </a:p>
        </p:txBody>
      </p:sp>
      <p:sp>
        <p:nvSpPr>
          <p:cNvPr id="18" name="Freeform 9">
            <a:extLst>
              <a:ext uri="{FF2B5EF4-FFF2-40B4-BE49-F238E27FC236}">
                <a16:creationId xmlns:a16="http://schemas.microsoft.com/office/drawing/2014/main" id="{70F2A967-1411-C37D-915C-E151435FE505}"/>
              </a:ext>
            </a:extLst>
          </p:cNvPr>
          <p:cNvSpPr/>
          <p:nvPr/>
        </p:nvSpPr>
        <p:spPr>
          <a:xfrm>
            <a:off x="13308508" y="3656999"/>
            <a:ext cx="3543300" cy="3433625"/>
          </a:xfrm>
          <a:custGeom>
            <a:avLst/>
            <a:gdLst/>
            <a:ahLst/>
            <a:cxnLst/>
            <a:rect l="l" t="t" r="r" b="b"/>
            <a:pathLst>
              <a:path w="632043" h="632043">
                <a:moveTo>
                  <a:pt x="0" y="0"/>
                </a:moveTo>
                <a:lnTo>
                  <a:pt x="632043" y="0"/>
                </a:lnTo>
                <a:lnTo>
                  <a:pt x="632043" y="632043"/>
                </a:lnTo>
                <a:lnTo>
                  <a:pt x="0" y="63204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32810" y="578054"/>
            <a:ext cx="6853112" cy="8844492"/>
            <a:chOff x="0" y="0"/>
            <a:chExt cx="2318213" cy="2991840"/>
          </a:xfrm>
        </p:grpSpPr>
        <p:sp>
          <p:nvSpPr>
            <p:cNvPr id="3" name="Freeform 3"/>
            <p:cNvSpPr/>
            <p:nvPr/>
          </p:nvSpPr>
          <p:spPr>
            <a:xfrm>
              <a:off x="0" y="0"/>
              <a:ext cx="2318213" cy="2991840"/>
            </a:xfrm>
            <a:custGeom>
              <a:avLst/>
              <a:gdLst/>
              <a:ahLst/>
              <a:cxnLst/>
              <a:rect l="l" t="t" r="r" b="b"/>
              <a:pathLst>
                <a:path w="2318213" h="2991840">
                  <a:moveTo>
                    <a:pt x="0" y="0"/>
                  </a:moveTo>
                  <a:lnTo>
                    <a:pt x="2318213" y="0"/>
                  </a:lnTo>
                  <a:lnTo>
                    <a:pt x="2318213" y="2991840"/>
                  </a:lnTo>
                  <a:lnTo>
                    <a:pt x="0" y="2991840"/>
                  </a:lnTo>
                  <a:close/>
                </a:path>
              </a:pathLst>
            </a:custGeom>
            <a:solidFill>
              <a:srgbClr val="89C5CC"/>
            </a:solidFill>
          </p:spPr>
          <p:txBody>
            <a:bodyPr/>
            <a:lstStyle/>
            <a:p>
              <a:endParaRPr lang="en-US"/>
            </a:p>
          </p:txBody>
        </p:sp>
      </p:grpSp>
      <p:sp>
        <p:nvSpPr>
          <p:cNvPr id="4" name="TextBox 4"/>
          <p:cNvSpPr txBox="1"/>
          <p:nvPr/>
        </p:nvSpPr>
        <p:spPr>
          <a:xfrm>
            <a:off x="9488644" y="1427126"/>
            <a:ext cx="7287099" cy="704850"/>
          </a:xfrm>
          <a:prstGeom prst="rect">
            <a:avLst/>
          </a:prstGeom>
        </p:spPr>
        <p:txBody>
          <a:bodyPr lIns="0" tIns="0" rIns="0" bIns="0" rtlCol="0" anchor="t">
            <a:spAutoFit/>
          </a:bodyPr>
          <a:lstStyle/>
          <a:p>
            <a:pPr algn="l">
              <a:lnSpc>
                <a:spcPts val="5400"/>
              </a:lnSpc>
            </a:pPr>
            <a:r>
              <a:rPr lang="en-US" sz="4500" spc="89">
                <a:solidFill>
                  <a:srgbClr val="89C5CC"/>
                </a:solidFill>
                <a:latin typeface="Georgia Pro"/>
                <a:ea typeface="Georgia Pro"/>
                <a:cs typeface="Georgia Pro"/>
                <a:sym typeface="Georgia Pro"/>
              </a:rPr>
              <a:t>Create Mini Steps</a:t>
            </a:r>
          </a:p>
        </p:txBody>
      </p:sp>
      <p:grpSp>
        <p:nvGrpSpPr>
          <p:cNvPr id="5" name="Group 5"/>
          <p:cNvGrpSpPr/>
          <p:nvPr/>
        </p:nvGrpSpPr>
        <p:grpSpPr>
          <a:xfrm rot="-10800000">
            <a:off x="15263486" y="9389418"/>
            <a:ext cx="3024514" cy="262829"/>
            <a:chOff x="0" y="0"/>
            <a:chExt cx="6576545" cy="571500"/>
          </a:xfrm>
        </p:grpSpPr>
        <p:sp>
          <p:nvSpPr>
            <p:cNvPr id="6" name="Freeform 6"/>
            <p:cNvSpPr/>
            <p:nvPr/>
          </p:nvSpPr>
          <p:spPr>
            <a:xfrm>
              <a:off x="0" y="255270"/>
              <a:ext cx="6576545" cy="69850"/>
            </a:xfrm>
            <a:custGeom>
              <a:avLst/>
              <a:gdLst/>
              <a:ahLst/>
              <a:cxnLst/>
              <a:rect l="l" t="t" r="r" b="b"/>
              <a:pathLst>
                <a:path w="6576545" h="69850">
                  <a:moveTo>
                    <a:pt x="6285715" y="0"/>
                  </a:moveTo>
                  <a:lnTo>
                    <a:pt x="0" y="0"/>
                  </a:lnTo>
                  <a:lnTo>
                    <a:pt x="0" y="69850"/>
                  </a:lnTo>
                  <a:lnTo>
                    <a:pt x="6576545" y="69850"/>
                  </a:lnTo>
                  <a:lnTo>
                    <a:pt x="6576545" y="0"/>
                  </a:lnTo>
                  <a:close/>
                </a:path>
              </a:pathLst>
            </a:custGeom>
            <a:solidFill>
              <a:srgbClr val="E49090"/>
            </a:solidFill>
          </p:spPr>
          <p:txBody>
            <a:bodyPr/>
            <a:lstStyle/>
            <a:p>
              <a:endParaRPr lang="en-US"/>
            </a:p>
          </p:txBody>
        </p:sp>
      </p:grpSp>
      <p:sp>
        <p:nvSpPr>
          <p:cNvPr id="7" name="TextBox 7"/>
          <p:cNvSpPr txBox="1"/>
          <p:nvPr/>
        </p:nvSpPr>
        <p:spPr>
          <a:xfrm>
            <a:off x="9231293" y="4736437"/>
            <a:ext cx="7887069" cy="3488055"/>
          </a:xfrm>
          <a:prstGeom prst="rect">
            <a:avLst/>
          </a:prstGeom>
        </p:spPr>
        <p:txBody>
          <a:bodyPr lIns="0" tIns="0" rIns="0" bIns="0" rtlCol="0" anchor="t">
            <a:spAutoFit/>
          </a:bodyPr>
          <a:lstStyle/>
          <a:p>
            <a:pPr marL="561341" lvl="1" indent="-280670" algn="l">
              <a:lnSpc>
                <a:spcPts val="4680"/>
              </a:lnSpc>
              <a:buFont typeface="Arial"/>
              <a:buChar char="•"/>
            </a:pPr>
            <a:r>
              <a:rPr lang="en-US" sz="2600">
                <a:solidFill>
                  <a:srgbClr val="010101"/>
                </a:solidFill>
                <a:latin typeface="Montserrat"/>
                <a:ea typeface="Montserrat"/>
                <a:cs typeface="Montserrat"/>
                <a:sym typeface="Montserrat"/>
              </a:rPr>
              <a:t>Define What Done Looks Like - Finish Line</a:t>
            </a:r>
          </a:p>
          <a:p>
            <a:pPr marL="561341" lvl="1" indent="-280670" algn="l">
              <a:lnSpc>
                <a:spcPts val="4680"/>
              </a:lnSpc>
              <a:buFont typeface="Arial"/>
              <a:buChar char="•"/>
            </a:pPr>
            <a:r>
              <a:rPr lang="en-US" sz="2600">
                <a:solidFill>
                  <a:srgbClr val="010101"/>
                </a:solidFill>
                <a:latin typeface="Montserrat"/>
                <a:ea typeface="Montserrat"/>
                <a:cs typeface="Montserrat"/>
                <a:sym typeface="Montserrat"/>
              </a:rPr>
              <a:t>Start With The First Thing - Domino</a:t>
            </a:r>
          </a:p>
          <a:p>
            <a:pPr marL="561341" lvl="1" indent="-280670" algn="l">
              <a:lnSpc>
                <a:spcPts val="4680"/>
              </a:lnSpc>
              <a:buFont typeface="Arial"/>
              <a:buChar char="•"/>
            </a:pPr>
            <a:r>
              <a:rPr lang="en-US" sz="2600">
                <a:solidFill>
                  <a:srgbClr val="010101"/>
                </a:solidFill>
                <a:latin typeface="Montserrat"/>
                <a:ea typeface="Montserrat"/>
                <a:cs typeface="Montserrat"/>
                <a:sym typeface="Montserrat"/>
              </a:rPr>
              <a:t>Simplify The Process - Ugly Baby</a:t>
            </a:r>
          </a:p>
          <a:p>
            <a:pPr marL="561341" lvl="1" indent="-280670" algn="l">
              <a:lnSpc>
                <a:spcPts val="4680"/>
              </a:lnSpc>
              <a:buFont typeface="Arial"/>
              <a:buChar char="•"/>
            </a:pPr>
            <a:r>
              <a:rPr lang="en-US" sz="2600">
                <a:solidFill>
                  <a:srgbClr val="010101"/>
                </a:solidFill>
                <a:latin typeface="Montserrat"/>
                <a:ea typeface="Montserrat"/>
                <a:cs typeface="Montserrat"/>
                <a:sym typeface="Montserrat"/>
              </a:rPr>
              <a:t>Slow &amp; Steady Pace - Set Min &amp; Max</a:t>
            </a:r>
          </a:p>
          <a:p>
            <a:pPr marL="561341" lvl="1" indent="-280670" algn="l">
              <a:lnSpc>
                <a:spcPts val="4680"/>
              </a:lnSpc>
              <a:buFont typeface="Arial"/>
              <a:buChar char="•"/>
            </a:pPr>
            <a:r>
              <a:rPr lang="en-US" sz="2600">
                <a:solidFill>
                  <a:srgbClr val="010101"/>
                </a:solidFill>
                <a:latin typeface="Montserrat"/>
                <a:ea typeface="Montserrat"/>
                <a:cs typeface="Montserrat"/>
                <a:sym typeface="Montserrat"/>
              </a:rPr>
              <a:t>Progress Not Perfection - Stop Tinkering </a:t>
            </a:r>
          </a:p>
          <a:p>
            <a:pPr marL="561341" lvl="1" indent="-280670" algn="l">
              <a:lnSpc>
                <a:spcPts val="4680"/>
              </a:lnSpc>
              <a:buFont typeface="Arial"/>
              <a:buChar char="•"/>
            </a:pPr>
            <a:r>
              <a:rPr lang="en-US" sz="2600">
                <a:solidFill>
                  <a:srgbClr val="010101"/>
                </a:solidFill>
                <a:latin typeface="Montserrat"/>
                <a:ea typeface="Montserrat"/>
                <a:cs typeface="Montserrat"/>
                <a:sym typeface="Montserrat"/>
              </a:rPr>
              <a:t>Clear &amp; Easy Steps - 10 Minutes</a:t>
            </a:r>
          </a:p>
        </p:txBody>
      </p:sp>
      <p:grpSp>
        <p:nvGrpSpPr>
          <p:cNvPr id="8" name="Group 8"/>
          <p:cNvGrpSpPr/>
          <p:nvPr/>
        </p:nvGrpSpPr>
        <p:grpSpPr>
          <a:xfrm rot="5400000">
            <a:off x="8078804" y="443073"/>
            <a:ext cx="1156109" cy="269962"/>
            <a:chOff x="0" y="0"/>
            <a:chExt cx="2447437" cy="571500"/>
          </a:xfrm>
        </p:grpSpPr>
        <p:sp>
          <p:nvSpPr>
            <p:cNvPr id="9" name="Freeform 9"/>
            <p:cNvSpPr/>
            <p:nvPr/>
          </p:nvSpPr>
          <p:spPr>
            <a:xfrm>
              <a:off x="0" y="255270"/>
              <a:ext cx="2447437" cy="69850"/>
            </a:xfrm>
            <a:custGeom>
              <a:avLst/>
              <a:gdLst/>
              <a:ahLst/>
              <a:cxnLst/>
              <a:rect l="l" t="t" r="r" b="b"/>
              <a:pathLst>
                <a:path w="2447437" h="69850">
                  <a:moveTo>
                    <a:pt x="2156607" y="0"/>
                  </a:moveTo>
                  <a:lnTo>
                    <a:pt x="0" y="0"/>
                  </a:lnTo>
                  <a:lnTo>
                    <a:pt x="0" y="69850"/>
                  </a:lnTo>
                  <a:lnTo>
                    <a:pt x="2447437" y="69850"/>
                  </a:lnTo>
                  <a:lnTo>
                    <a:pt x="2447437" y="0"/>
                  </a:lnTo>
                  <a:close/>
                </a:path>
              </a:pathLst>
            </a:custGeom>
            <a:solidFill>
              <a:srgbClr val="E49090"/>
            </a:solidFill>
          </p:spPr>
          <p:txBody>
            <a:bodyPr/>
            <a:lstStyle/>
            <a:p>
              <a:endParaRPr lang="en-US"/>
            </a:p>
          </p:txBody>
        </p:sp>
      </p:grpSp>
      <p:sp>
        <p:nvSpPr>
          <p:cNvPr id="10" name="TextBox 10"/>
          <p:cNvSpPr txBox="1"/>
          <p:nvPr/>
        </p:nvSpPr>
        <p:spPr>
          <a:xfrm>
            <a:off x="8610198" y="1529557"/>
            <a:ext cx="1155925" cy="555625"/>
          </a:xfrm>
          <a:prstGeom prst="rect">
            <a:avLst/>
          </a:prstGeom>
        </p:spPr>
        <p:txBody>
          <a:bodyPr lIns="0" tIns="0" rIns="0" bIns="0" rtlCol="0" anchor="t">
            <a:spAutoFit/>
          </a:bodyPr>
          <a:lstStyle/>
          <a:p>
            <a:pPr algn="l">
              <a:lnSpc>
                <a:spcPts val="4399"/>
              </a:lnSpc>
              <a:spcBef>
                <a:spcPct val="0"/>
              </a:spcBef>
            </a:pPr>
            <a:r>
              <a:rPr lang="en-US" sz="3999">
                <a:solidFill>
                  <a:srgbClr val="89C5CC"/>
                </a:solidFill>
                <a:latin typeface="Montserrat"/>
                <a:ea typeface="Montserrat"/>
                <a:cs typeface="Montserrat"/>
                <a:sym typeface="Montserrat"/>
              </a:rPr>
              <a:t>03.</a:t>
            </a:r>
          </a:p>
        </p:txBody>
      </p:sp>
      <p:grpSp>
        <p:nvGrpSpPr>
          <p:cNvPr id="11" name="Group 11"/>
          <p:cNvGrpSpPr/>
          <p:nvPr/>
        </p:nvGrpSpPr>
        <p:grpSpPr>
          <a:xfrm>
            <a:off x="1028700" y="1310319"/>
            <a:ext cx="6759179" cy="7589454"/>
            <a:chOff x="0" y="0"/>
            <a:chExt cx="9012239" cy="10119272"/>
          </a:xfrm>
        </p:grpSpPr>
        <p:pic>
          <p:nvPicPr>
            <p:cNvPr id="12" name="Picture 12"/>
            <p:cNvPicPr>
              <a:picLocks noChangeAspect="1"/>
            </p:cNvPicPr>
            <p:nvPr/>
          </p:nvPicPr>
          <p:blipFill>
            <a:blip r:embed="rId2"/>
            <a:srcRect l="11531" r="29094"/>
            <a:stretch>
              <a:fillRect/>
            </a:stretch>
          </p:blipFill>
          <p:spPr>
            <a:xfrm>
              <a:off x="0" y="0"/>
              <a:ext cx="9012239" cy="10119272"/>
            </a:xfrm>
            <a:prstGeom prst="rect">
              <a:avLst/>
            </a:prstGeom>
          </p:spPr>
        </p:pic>
      </p:grpSp>
      <p:sp>
        <p:nvSpPr>
          <p:cNvPr id="13" name="TextBox 13"/>
          <p:cNvSpPr txBox="1"/>
          <p:nvPr/>
        </p:nvSpPr>
        <p:spPr>
          <a:xfrm>
            <a:off x="11882819" y="9638674"/>
            <a:ext cx="5376481" cy="198755"/>
          </a:xfrm>
          <a:prstGeom prst="rect">
            <a:avLst/>
          </a:prstGeom>
        </p:spPr>
        <p:txBody>
          <a:bodyPr lIns="0" tIns="0" rIns="0" bIns="0" rtlCol="0" anchor="t">
            <a:spAutoFit/>
          </a:bodyPr>
          <a:lstStyle/>
          <a:p>
            <a:pPr algn="r">
              <a:lnSpc>
                <a:spcPts val="1540"/>
              </a:lnSpc>
            </a:pPr>
            <a:r>
              <a:rPr lang="en-US" sz="1400" b="1" spc="280">
                <a:solidFill>
                  <a:srgbClr val="010101"/>
                </a:solidFill>
                <a:latin typeface="Open Sans Medium"/>
                <a:ea typeface="Open Sans Medium"/>
                <a:cs typeface="Open Sans Medium"/>
                <a:sym typeface="Open Sans Medium"/>
              </a:rPr>
              <a:t>©DREAM BIG ADVENTURE</a:t>
            </a:r>
          </a:p>
        </p:txBody>
      </p:sp>
      <p:sp>
        <p:nvSpPr>
          <p:cNvPr id="14" name="TextBox 14"/>
          <p:cNvSpPr txBox="1"/>
          <p:nvPr/>
        </p:nvSpPr>
        <p:spPr>
          <a:xfrm>
            <a:off x="8521877" y="2391661"/>
            <a:ext cx="8854434" cy="1934845"/>
          </a:xfrm>
          <a:prstGeom prst="rect">
            <a:avLst/>
          </a:prstGeom>
        </p:spPr>
        <p:txBody>
          <a:bodyPr lIns="0" tIns="0" rIns="0" bIns="0" rtlCol="0" anchor="t">
            <a:spAutoFit/>
          </a:bodyPr>
          <a:lstStyle/>
          <a:p>
            <a:pPr algn="ctr">
              <a:lnSpc>
                <a:spcPts val="3079"/>
              </a:lnSpc>
            </a:pPr>
            <a:r>
              <a:rPr lang="en-US" sz="2199" i="1">
                <a:solidFill>
                  <a:srgbClr val="000000"/>
                </a:solidFill>
                <a:latin typeface="Montserrat Italics"/>
                <a:ea typeface="Montserrat Italics"/>
                <a:cs typeface="Montserrat Italics"/>
                <a:sym typeface="Montserrat Italics"/>
              </a:rPr>
              <a:t>“What if the biggest thing keeping us from doing what matters is the false assumption that it has to take tremendous effort? What if, instead, we considered the possibility that the reason something feels hard is that we haven’t yet found the easier way to do it?” - Greg McKeown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06438" y="1714500"/>
            <a:ext cx="9156625" cy="262632"/>
            <a:chOff x="0" y="0"/>
            <a:chExt cx="19925246" cy="571500"/>
          </a:xfrm>
        </p:grpSpPr>
        <p:sp>
          <p:nvSpPr>
            <p:cNvPr id="3" name="Freeform 3"/>
            <p:cNvSpPr/>
            <p:nvPr/>
          </p:nvSpPr>
          <p:spPr>
            <a:xfrm>
              <a:off x="0" y="255270"/>
              <a:ext cx="19925246" cy="69850"/>
            </a:xfrm>
            <a:custGeom>
              <a:avLst/>
              <a:gdLst/>
              <a:ahLst/>
              <a:cxnLst/>
              <a:rect l="l" t="t" r="r" b="b"/>
              <a:pathLst>
                <a:path w="19925246" h="69850">
                  <a:moveTo>
                    <a:pt x="19634417" y="0"/>
                  </a:moveTo>
                  <a:lnTo>
                    <a:pt x="0" y="0"/>
                  </a:lnTo>
                  <a:lnTo>
                    <a:pt x="0" y="69850"/>
                  </a:lnTo>
                  <a:lnTo>
                    <a:pt x="19925246" y="69850"/>
                  </a:lnTo>
                  <a:lnTo>
                    <a:pt x="19925246" y="0"/>
                  </a:lnTo>
                  <a:close/>
                </a:path>
              </a:pathLst>
            </a:custGeom>
            <a:solidFill>
              <a:srgbClr val="E49090"/>
            </a:solidFill>
          </p:spPr>
          <p:txBody>
            <a:bodyPr/>
            <a:lstStyle/>
            <a:p>
              <a:endParaRPr lang="en-US"/>
            </a:p>
          </p:txBody>
        </p:sp>
      </p:grpSp>
      <p:sp>
        <p:nvSpPr>
          <p:cNvPr id="4" name="TextBox 4"/>
          <p:cNvSpPr txBox="1"/>
          <p:nvPr/>
        </p:nvSpPr>
        <p:spPr>
          <a:xfrm>
            <a:off x="11882819" y="9638674"/>
            <a:ext cx="5376481" cy="198755"/>
          </a:xfrm>
          <a:prstGeom prst="rect">
            <a:avLst/>
          </a:prstGeom>
        </p:spPr>
        <p:txBody>
          <a:bodyPr lIns="0" tIns="0" rIns="0" bIns="0" rtlCol="0" anchor="t">
            <a:spAutoFit/>
          </a:bodyPr>
          <a:lstStyle/>
          <a:p>
            <a:pPr algn="r">
              <a:lnSpc>
                <a:spcPts val="1540"/>
              </a:lnSpc>
            </a:pPr>
            <a:r>
              <a:rPr lang="en-US" sz="1400" b="1" spc="280">
                <a:solidFill>
                  <a:srgbClr val="010101"/>
                </a:solidFill>
                <a:latin typeface="Open Sans Medium"/>
                <a:ea typeface="Open Sans Medium"/>
                <a:cs typeface="Open Sans Medium"/>
                <a:sym typeface="Open Sans Medium"/>
              </a:rPr>
              <a:t>©DREAM BIG ADVENTURE</a:t>
            </a:r>
          </a:p>
        </p:txBody>
      </p:sp>
      <p:grpSp>
        <p:nvGrpSpPr>
          <p:cNvPr id="5" name="Group 5"/>
          <p:cNvGrpSpPr/>
          <p:nvPr/>
        </p:nvGrpSpPr>
        <p:grpSpPr>
          <a:xfrm rot="-10800000">
            <a:off x="15263486" y="9389418"/>
            <a:ext cx="3024514" cy="262829"/>
            <a:chOff x="0" y="0"/>
            <a:chExt cx="6576545" cy="571500"/>
          </a:xfrm>
        </p:grpSpPr>
        <p:sp>
          <p:nvSpPr>
            <p:cNvPr id="6" name="Freeform 6"/>
            <p:cNvSpPr/>
            <p:nvPr/>
          </p:nvSpPr>
          <p:spPr>
            <a:xfrm>
              <a:off x="0" y="255270"/>
              <a:ext cx="6576545" cy="69850"/>
            </a:xfrm>
            <a:custGeom>
              <a:avLst/>
              <a:gdLst/>
              <a:ahLst/>
              <a:cxnLst/>
              <a:rect l="l" t="t" r="r" b="b"/>
              <a:pathLst>
                <a:path w="6576545" h="69850">
                  <a:moveTo>
                    <a:pt x="6285715" y="0"/>
                  </a:moveTo>
                  <a:lnTo>
                    <a:pt x="0" y="0"/>
                  </a:lnTo>
                  <a:lnTo>
                    <a:pt x="0" y="69850"/>
                  </a:lnTo>
                  <a:lnTo>
                    <a:pt x="6576545" y="69850"/>
                  </a:lnTo>
                  <a:lnTo>
                    <a:pt x="6576545" y="0"/>
                  </a:lnTo>
                  <a:close/>
                </a:path>
              </a:pathLst>
            </a:custGeom>
            <a:solidFill>
              <a:srgbClr val="E49090"/>
            </a:solidFill>
          </p:spPr>
          <p:txBody>
            <a:bodyPr/>
            <a:lstStyle/>
            <a:p>
              <a:endParaRPr lang="en-US"/>
            </a:p>
          </p:txBody>
        </p:sp>
      </p:grpSp>
      <p:sp>
        <p:nvSpPr>
          <p:cNvPr id="7" name="TextBox 7"/>
          <p:cNvSpPr txBox="1"/>
          <p:nvPr/>
        </p:nvSpPr>
        <p:spPr>
          <a:xfrm>
            <a:off x="905072" y="3348841"/>
            <a:ext cx="6927800" cy="3340735"/>
          </a:xfrm>
          <a:prstGeom prst="rect">
            <a:avLst/>
          </a:prstGeom>
        </p:spPr>
        <p:txBody>
          <a:bodyPr lIns="0" tIns="0" rIns="0" bIns="0" rtlCol="0" anchor="t">
            <a:spAutoFit/>
          </a:bodyPr>
          <a:lstStyle/>
          <a:p>
            <a:pPr marL="734059" lvl="1" indent="-367030" algn="l">
              <a:lnSpc>
                <a:spcPts val="6799"/>
              </a:lnSpc>
              <a:buAutoNum type="arabicPeriod"/>
            </a:pPr>
            <a:r>
              <a:rPr lang="en-US" sz="3399" dirty="0">
                <a:solidFill>
                  <a:srgbClr val="000000"/>
                </a:solidFill>
                <a:latin typeface="Montserrat"/>
                <a:ea typeface="Montserrat"/>
                <a:cs typeface="Montserrat"/>
                <a:sym typeface="Montserrat"/>
              </a:rPr>
              <a:t>Dream</a:t>
            </a:r>
          </a:p>
          <a:p>
            <a:pPr marL="1468119" lvl="2" indent="-489373" algn="l">
              <a:lnSpc>
                <a:spcPts val="6799"/>
              </a:lnSpc>
              <a:buAutoNum type="alphaLcPeriod"/>
            </a:pPr>
            <a:r>
              <a:rPr lang="en-US" sz="3399" dirty="0">
                <a:solidFill>
                  <a:srgbClr val="000000"/>
                </a:solidFill>
                <a:latin typeface="Montserrat"/>
                <a:ea typeface="Montserrat"/>
                <a:cs typeface="Montserrat"/>
                <a:sym typeface="Montserrat"/>
              </a:rPr>
              <a:t>Milestones</a:t>
            </a:r>
          </a:p>
          <a:p>
            <a:pPr marL="2202178" lvl="3" indent="-550545" algn="l">
              <a:lnSpc>
                <a:spcPts val="6799"/>
              </a:lnSpc>
              <a:buAutoNum type="romanLcPeriod"/>
            </a:pPr>
            <a:r>
              <a:rPr lang="en-US" sz="3399" dirty="0">
                <a:solidFill>
                  <a:srgbClr val="000000"/>
                </a:solidFill>
                <a:latin typeface="Montserrat"/>
                <a:ea typeface="Montserrat"/>
                <a:cs typeface="Montserrat"/>
                <a:sym typeface="Montserrat"/>
              </a:rPr>
              <a:t>SMART Goals</a:t>
            </a:r>
          </a:p>
          <a:p>
            <a:pPr marL="2936238" lvl="4" indent="-587248" algn="l">
              <a:lnSpc>
                <a:spcPts val="6799"/>
              </a:lnSpc>
              <a:buAutoNum type="arabicPeriod"/>
            </a:pPr>
            <a:r>
              <a:rPr lang="en-US" sz="3399" dirty="0">
                <a:solidFill>
                  <a:srgbClr val="000000"/>
                </a:solidFill>
                <a:latin typeface="Montserrat"/>
                <a:ea typeface="Montserrat"/>
                <a:cs typeface="Montserrat"/>
                <a:sym typeface="Montserrat"/>
              </a:rPr>
              <a:t>Simple Mini Steps </a:t>
            </a:r>
          </a:p>
        </p:txBody>
      </p:sp>
      <p:sp>
        <p:nvSpPr>
          <p:cNvPr id="8" name="Freeform 8"/>
          <p:cNvSpPr/>
          <p:nvPr/>
        </p:nvSpPr>
        <p:spPr>
          <a:xfrm>
            <a:off x="5136323" y="4336390"/>
            <a:ext cx="427730" cy="641997"/>
          </a:xfrm>
          <a:custGeom>
            <a:avLst/>
            <a:gdLst/>
            <a:ahLst/>
            <a:cxnLst/>
            <a:rect l="l" t="t" r="r" b="b"/>
            <a:pathLst>
              <a:path w="427730" h="641997">
                <a:moveTo>
                  <a:pt x="0" y="0"/>
                </a:moveTo>
                <a:lnTo>
                  <a:pt x="427730" y="0"/>
                </a:lnTo>
                <a:lnTo>
                  <a:pt x="427730" y="641997"/>
                </a:lnTo>
                <a:lnTo>
                  <a:pt x="0" y="6419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6424033" y="5143500"/>
            <a:ext cx="632043" cy="632043"/>
          </a:xfrm>
          <a:custGeom>
            <a:avLst/>
            <a:gdLst/>
            <a:ahLst/>
            <a:cxnLst/>
            <a:rect l="l" t="t" r="r" b="b"/>
            <a:pathLst>
              <a:path w="632043" h="632043">
                <a:moveTo>
                  <a:pt x="0" y="0"/>
                </a:moveTo>
                <a:lnTo>
                  <a:pt x="632043" y="0"/>
                </a:lnTo>
                <a:lnTo>
                  <a:pt x="632043" y="632043"/>
                </a:lnTo>
                <a:lnTo>
                  <a:pt x="0" y="6320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a:off x="8076812" y="5937240"/>
            <a:ext cx="474912" cy="752337"/>
          </a:xfrm>
          <a:custGeom>
            <a:avLst/>
            <a:gdLst/>
            <a:ahLst/>
            <a:cxnLst/>
            <a:rect l="l" t="t" r="r" b="b"/>
            <a:pathLst>
              <a:path w="474912" h="752337">
                <a:moveTo>
                  <a:pt x="0" y="0"/>
                </a:moveTo>
                <a:lnTo>
                  <a:pt x="474912" y="0"/>
                </a:lnTo>
                <a:lnTo>
                  <a:pt x="474912" y="752336"/>
                </a:lnTo>
                <a:lnTo>
                  <a:pt x="0" y="7523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TextBox 11"/>
          <p:cNvSpPr txBox="1"/>
          <p:nvPr/>
        </p:nvSpPr>
        <p:spPr>
          <a:xfrm>
            <a:off x="1028700" y="895350"/>
            <a:ext cx="11043962" cy="704850"/>
          </a:xfrm>
          <a:prstGeom prst="rect">
            <a:avLst/>
          </a:prstGeom>
        </p:spPr>
        <p:txBody>
          <a:bodyPr lIns="0" tIns="0" rIns="0" bIns="0" rtlCol="0" anchor="t">
            <a:spAutoFit/>
          </a:bodyPr>
          <a:lstStyle/>
          <a:p>
            <a:pPr algn="l">
              <a:lnSpc>
                <a:spcPts val="5400"/>
              </a:lnSpc>
            </a:pPr>
            <a:r>
              <a:rPr lang="en-US" sz="4500" spc="89">
                <a:solidFill>
                  <a:srgbClr val="89C5CC"/>
                </a:solidFill>
                <a:latin typeface="Georgia Pro"/>
                <a:ea typeface="Georgia Pro"/>
                <a:cs typeface="Georgia Pro"/>
                <a:sym typeface="Georgia Pro"/>
              </a:rPr>
              <a:t>Map It, Milestone It, Mini Step It</a:t>
            </a:r>
          </a:p>
        </p:txBody>
      </p:sp>
      <p:sp>
        <p:nvSpPr>
          <p:cNvPr id="12" name="TextBox 12"/>
          <p:cNvSpPr txBox="1"/>
          <p:nvPr/>
        </p:nvSpPr>
        <p:spPr>
          <a:xfrm>
            <a:off x="6740055" y="2356449"/>
            <a:ext cx="9091142" cy="379095"/>
          </a:xfrm>
          <a:prstGeom prst="rect">
            <a:avLst/>
          </a:prstGeom>
        </p:spPr>
        <p:txBody>
          <a:bodyPr lIns="0" tIns="0" rIns="0" bIns="0" rtlCol="0" anchor="t">
            <a:spAutoFit/>
          </a:bodyPr>
          <a:lstStyle/>
          <a:p>
            <a:pPr algn="l">
              <a:lnSpc>
                <a:spcPts val="3119"/>
              </a:lnSpc>
            </a:pPr>
            <a:r>
              <a:rPr lang="en-US" sz="2399">
                <a:solidFill>
                  <a:srgbClr val="000000"/>
                </a:solidFill>
                <a:latin typeface="Montserrat"/>
                <a:ea typeface="Montserrat"/>
                <a:cs typeface="Montserrat"/>
                <a:sym typeface="Montserrat"/>
              </a:rPr>
              <a:t>Milestone - Launch New Social Media Platform for DBA</a:t>
            </a:r>
          </a:p>
        </p:txBody>
      </p:sp>
      <p:sp>
        <p:nvSpPr>
          <p:cNvPr id="13" name="TextBox 13"/>
          <p:cNvSpPr txBox="1"/>
          <p:nvPr/>
        </p:nvSpPr>
        <p:spPr>
          <a:xfrm>
            <a:off x="10372967" y="4071263"/>
            <a:ext cx="6652616" cy="5449570"/>
          </a:xfrm>
          <a:prstGeom prst="rect">
            <a:avLst/>
          </a:prstGeom>
        </p:spPr>
        <p:txBody>
          <a:bodyPr lIns="0" tIns="0" rIns="0" bIns="0" rtlCol="0" anchor="t">
            <a:spAutoFit/>
          </a:bodyPr>
          <a:lstStyle/>
          <a:p>
            <a:pPr marL="474979" lvl="1" indent="-237490" algn="l">
              <a:lnSpc>
                <a:spcPts val="3079"/>
              </a:lnSpc>
              <a:buAutoNum type="arabicPeriod"/>
            </a:pPr>
            <a:r>
              <a:rPr lang="en-US" sz="2199">
                <a:solidFill>
                  <a:srgbClr val="000000"/>
                </a:solidFill>
                <a:latin typeface="Montserrat"/>
                <a:ea typeface="Montserrat"/>
                <a:cs typeface="Montserrat"/>
                <a:sym typeface="Montserrat"/>
              </a:rPr>
              <a:t>Finalize The Branding for DBA</a:t>
            </a:r>
          </a:p>
          <a:p>
            <a:pPr marL="949959" lvl="2" indent="-316653" algn="l">
              <a:lnSpc>
                <a:spcPts val="3079"/>
              </a:lnSpc>
              <a:buAutoNum type="alphaLcPeriod"/>
            </a:pPr>
            <a:r>
              <a:rPr lang="en-US" sz="2199">
                <a:solidFill>
                  <a:srgbClr val="000000"/>
                </a:solidFill>
                <a:latin typeface="Montserrat"/>
                <a:ea typeface="Montserrat"/>
                <a:cs typeface="Montserrat"/>
                <a:sym typeface="Montserrat"/>
              </a:rPr>
              <a:t>Confirm Look &amp; Feel</a:t>
            </a:r>
          </a:p>
          <a:p>
            <a:pPr marL="949959" lvl="2" indent="-316653" algn="l">
              <a:lnSpc>
                <a:spcPts val="3079"/>
              </a:lnSpc>
              <a:buAutoNum type="alphaLcPeriod"/>
            </a:pPr>
            <a:r>
              <a:rPr lang="en-US" sz="2199">
                <a:solidFill>
                  <a:srgbClr val="000000"/>
                </a:solidFill>
                <a:latin typeface="Montserrat"/>
                <a:ea typeface="Montserrat"/>
                <a:cs typeface="Montserrat"/>
                <a:sym typeface="Montserrat"/>
              </a:rPr>
              <a:t>Select Colors, Font, Icons</a:t>
            </a:r>
          </a:p>
          <a:p>
            <a:pPr marL="949959" lvl="2" indent="-316653" algn="l">
              <a:lnSpc>
                <a:spcPts val="3079"/>
              </a:lnSpc>
              <a:buAutoNum type="alphaLcPeriod"/>
            </a:pPr>
            <a:r>
              <a:rPr lang="en-US" sz="2199">
                <a:solidFill>
                  <a:srgbClr val="000000"/>
                </a:solidFill>
                <a:latin typeface="Montserrat"/>
                <a:ea typeface="Montserrat"/>
                <a:cs typeface="Montserrat"/>
                <a:sym typeface="Montserrat"/>
              </a:rPr>
              <a:t>Design Logo Variations</a:t>
            </a:r>
          </a:p>
          <a:p>
            <a:pPr marL="949959" lvl="2" indent="-316653" algn="l">
              <a:lnSpc>
                <a:spcPts val="3079"/>
              </a:lnSpc>
              <a:buAutoNum type="alphaLcPeriod"/>
            </a:pPr>
            <a:r>
              <a:rPr lang="en-US" sz="2199">
                <a:solidFill>
                  <a:srgbClr val="000000"/>
                </a:solidFill>
                <a:latin typeface="Montserrat"/>
                <a:ea typeface="Montserrat"/>
                <a:cs typeface="Montserrat"/>
                <a:sym typeface="Montserrat"/>
              </a:rPr>
              <a:t>Export Logo</a:t>
            </a:r>
          </a:p>
          <a:p>
            <a:pPr marL="949959" lvl="2" indent="-316653" algn="l">
              <a:lnSpc>
                <a:spcPts val="3079"/>
              </a:lnSpc>
              <a:buAutoNum type="alphaLcPeriod"/>
            </a:pPr>
            <a:r>
              <a:rPr lang="en-US" sz="2199">
                <a:solidFill>
                  <a:srgbClr val="000000"/>
                </a:solidFill>
                <a:latin typeface="Montserrat"/>
                <a:ea typeface="Montserrat"/>
                <a:cs typeface="Montserrat"/>
                <a:sym typeface="Montserrat"/>
              </a:rPr>
              <a:t>Create Templates for Social Media</a:t>
            </a:r>
          </a:p>
          <a:p>
            <a:pPr marL="474979" lvl="1" indent="-237490" algn="l">
              <a:lnSpc>
                <a:spcPts val="3079"/>
              </a:lnSpc>
              <a:buAutoNum type="arabicPeriod"/>
            </a:pPr>
            <a:r>
              <a:rPr lang="en-US" sz="2199">
                <a:solidFill>
                  <a:srgbClr val="000000"/>
                </a:solidFill>
                <a:latin typeface="Montserrat"/>
                <a:ea typeface="Montserrat"/>
                <a:cs typeface="Montserrat"/>
                <a:sym typeface="Montserrat"/>
              </a:rPr>
              <a:t>Create A Social Media Content Plan</a:t>
            </a:r>
          </a:p>
          <a:p>
            <a:pPr marL="474979" lvl="1" indent="-237490" algn="l">
              <a:lnSpc>
                <a:spcPts val="3079"/>
              </a:lnSpc>
              <a:buAutoNum type="arabicPeriod"/>
            </a:pPr>
            <a:r>
              <a:rPr lang="en-US" sz="2199">
                <a:solidFill>
                  <a:srgbClr val="000000"/>
                </a:solidFill>
                <a:latin typeface="Montserrat"/>
                <a:ea typeface="Montserrat"/>
                <a:cs typeface="Montserrat"/>
                <a:sym typeface="Montserrat"/>
              </a:rPr>
              <a:t>Set Up New Social Media Accounts</a:t>
            </a:r>
          </a:p>
          <a:p>
            <a:pPr marL="474979" lvl="1" indent="-237490" algn="l">
              <a:lnSpc>
                <a:spcPts val="3079"/>
              </a:lnSpc>
              <a:buAutoNum type="arabicPeriod"/>
            </a:pPr>
            <a:r>
              <a:rPr lang="en-US" sz="2199">
                <a:solidFill>
                  <a:srgbClr val="000000"/>
                </a:solidFill>
                <a:latin typeface="Montserrat"/>
                <a:ea typeface="Montserrat"/>
                <a:cs typeface="Montserrat"/>
                <a:sym typeface="Montserrat"/>
              </a:rPr>
              <a:t>Create 2 Weeks Of Reel &amp; Post Scripts</a:t>
            </a:r>
          </a:p>
          <a:p>
            <a:pPr marL="474979" lvl="1" indent="-237490" algn="l">
              <a:lnSpc>
                <a:spcPts val="3079"/>
              </a:lnSpc>
              <a:buAutoNum type="arabicPeriod"/>
            </a:pPr>
            <a:r>
              <a:rPr lang="en-US" sz="2199">
                <a:solidFill>
                  <a:srgbClr val="000000"/>
                </a:solidFill>
                <a:latin typeface="Montserrat"/>
                <a:ea typeface="Montserrat"/>
                <a:cs typeface="Montserrat"/>
                <a:sym typeface="Montserrat"/>
              </a:rPr>
              <a:t>Record 14 Videos</a:t>
            </a:r>
          </a:p>
          <a:p>
            <a:pPr marL="474979" lvl="1" indent="-237490" algn="l">
              <a:lnSpc>
                <a:spcPts val="3079"/>
              </a:lnSpc>
              <a:buAutoNum type="arabicPeriod"/>
            </a:pPr>
            <a:r>
              <a:rPr lang="en-US" sz="2199">
                <a:solidFill>
                  <a:srgbClr val="000000"/>
                </a:solidFill>
                <a:latin typeface="Montserrat"/>
                <a:ea typeface="Montserrat"/>
                <a:cs typeface="Montserrat"/>
                <a:sym typeface="Montserrat"/>
              </a:rPr>
              <a:t>Edit The Videos</a:t>
            </a:r>
          </a:p>
          <a:p>
            <a:pPr marL="474979" lvl="1" indent="-237490" algn="l">
              <a:lnSpc>
                <a:spcPts val="3079"/>
              </a:lnSpc>
              <a:buAutoNum type="arabicPeriod"/>
            </a:pPr>
            <a:r>
              <a:rPr lang="en-US" sz="2199">
                <a:solidFill>
                  <a:srgbClr val="000000"/>
                </a:solidFill>
                <a:latin typeface="Montserrat"/>
                <a:ea typeface="Montserrat"/>
                <a:cs typeface="Montserrat"/>
                <a:sym typeface="Montserrat"/>
              </a:rPr>
              <a:t>Schedule Posts</a:t>
            </a:r>
          </a:p>
          <a:p>
            <a:pPr marL="474979" lvl="1" indent="-237490" algn="l">
              <a:lnSpc>
                <a:spcPts val="3079"/>
              </a:lnSpc>
              <a:buAutoNum type="arabicPeriod"/>
            </a:pPr>
            <a:r>
              <a:rPr lang="en-US" sz="2199">
                <a:solidFill>
                  <a:srgbClr val="000000"/>
                </a:solidFill>
                <a:latin typeface="Montserrat"/>
                <a:ea typeface="Montserrat"/>
                <a:cs typeface="Montserrat"/>
                <a:sym typeface="Montserrat"/>
              </a:rPr>
              <a:t>Comment &amp; Engage</a:t>
            </a:r>
          </a:p>
          <a:p>
            <a:pPr marL="474979" lvl="1" indent="-237490" algn="l">
              <a:lnSpc>
                <a:spcPts val="3079"/>
              </a:lnSpc>
              <a:buAutoNum type="arabicPeriod"/>
            </a:pPr>
            <a:r>
              <a:rPr lang="en-US" sz="2199">
                <a:solidFill>
                  <a:srgbClr val="000000"/>
                </a:solidFill>
                <a:latin typeface="Montserrat"/>
                <a:ea typeface="Montserrat"/>
                <a:cs typeface="Montserrat"/>
                <a:sym typeface="Montserrat"/>
              </a:rPr>
              <a:t>Evaluate &amp; Refine</a:t>
            </a:r>
          </a:p>
        </p:txBody>
      </p:sp>
      <p:sp>
        <p:nvSpPr>
          <p:cNvPr id="14" name="Freeform 14"/>
          <p:cNvSpPr/>
          <p:nvPr/>
        </p:nvSpPr>
        <p:spPr>
          <a:xfrm>
            <a:off x="3583261" y="3510843"/>
            <a:ext cx="528259" cy="678342"/>
          </a:xfrm>
          <a:custGeom>
            <a:avLst/>
            <a:gdLst/>
            <a:ahLst/>
            <a:cxnLst/>
            <a:rect l="l" t="t" r="r" b="b"/>
            <a:pathLst>
              <a:path w="528259" h="678342">
                <a:moveTo>
                  <a:pt x="0" y="0"/>
                </a:moveTo>
                <a:lnTo>
                  <a:pt x="528259" y="0"/>
                </a:lnTo>
                <a:lnTo>
                  <a:pt x="528259" y="678342"/>
                </a:lnTo>
                <a:lnTo>
                  <a:pt x="0" y="6783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TextBox 15"/>
          <p:cNvSpPr txBox="1"/>
          <p:nvPr/>
        </p:nvSpPr>
        <p:spPr>
          <a:xfrm>
            <a:off x="7934442" y="2964144"/>
            <a:ext cx="9091142" cy="353060"/>
          </a:xfrm>
          <a:prstGeom prst="rect">
            <a:avLst/>
          </a:prstGeom>
        </p:spPr>
        <p:txBody>
          <a:bodyPr lIns="0" tIns="0" rIns="0" bIns="0" rtlCol="0" anchor="t">
            <a:spAutoFit/>
          </a:bodyPr>
          <a:lstStyle/>
          <a:p>
            <a:pPr algn="l">
              <a:lnSpc>
                <a:spcPts val="2859"/>
              </a:lnSpc>
            </a:pPr>
            <a:r>
              <a:rPr lang="en-US" sz="2199">
                <a:solidFill>
                  <a:srgbClr val="000000"/>
                </a:solidFill>
                <a:latin typeface="Montserrat"/>
                <a:ea typeface="Montserrat"/>
                <a:cs typeface="Montserrat"/>
                <a:sym typeface="Montserrat"/>
              </a:rPr>
              <a:t>Goal - Launch Social Media March 10th and post once daily.</a:t>
            </a:r>
          </a:p>
        </p:txBody>
      </p:sp>
      <p:sp>
        <p:nvSpPr>
          <p:cNvPr id="16" name="TextBox 16"/>
          <p:cNvSpPr txBox="1"/>
          <p:nvPr/>
        </p:nvSpPr>
        <p:spPr>
          <a:xfrm>
            <a:off x="9606268" y="3545804"/>
            <a:ext cx="5511642" cy="353060"/>
          </a:xfrm>
          <a:prstGeom prst="rect">
            <a:avLst/>
          </a:prstGeom>
        </p:spPr>
        <p:txBody>
          <a:bodyPr lIns="0" tIns="0" rIns="0" bIns="0" rtlCol="0" anchor="t">
            <a:spAutoFit/>
          </a:bodyPr>
          <a:lstStyle/>
          <a:p>
            <a:pPr algn="l">
              <a:lnSpc>
                <a:spcPts val="2859"/>
              </a:lnSpc>
            </a:pPr>
            <a:r>
              <a:rPr lang="en-US" sz="2199">
                <a:solidFill>
                  <a:srgbClr val="000000"/>
                </a:solidFill>
                <a:latin typeface="Montserrat"/>
                <a:ea typeface="Montserrat"/>
                <a:cs typeface="Montserrat"/>
                <a:sym typeface="Montserrat"/>
              </a:rPr>
              <a:t>Simple Mini Steps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057275"/>
            <a:ext cx="11060367" cy="647657"/>
          </a:xfrm>
          <a:prstGeom prst="rect">
            <a:avLst/>
          </a:prstGeom>
        </p:spPr>
        <p:txBody>
          <a:bodyPr lIns="0" tIns="0" rIns="0" bIns="0" rtlCol="0" anchor="t">
            <a:spAutoFit/>
          </a:bodyPr>
          <a:lstStyle/>
          <a:p>
            <a:pPr algn="l">
              <a:lnSpc>
                <a:spcPts val="4946"/>
              </a:lnSpc>
            </a:pPr>
            <a:r>
              <a:rPr lang="en-US" sz="4496" spc="179">
                <a:solidFill>
                  <a:srgbClr val="89C5CC"/>
                </a:solidFill>
                <a:latin typeface="Georgia Pro"/>
                <a:ea typeface="Georgia Pro"/>
                <a:cs typeface="Georgia Pro"/>
                <a:sym typeface="Georgia Pro"/>
              </a:rPr>
              <a:t>Choose Your Path - Book List</a:t>
            </a:r>
          </a:p>
        </p:txBody>
      </p:sp>
      <p:grpSp>
        <p:nvGrpSpPr>
          <p:cNvPr id="3" name="Group 3"/>
          <p:cNvGrpSpPr/>
          <p:nvPr/>
        </p:nvGrpSpPr>
        <p:grpSpPr>
          <a:xfrm>
            <a:off x="-3403508" y="2020611"/>
            <a:ext cx="9156625" cy="262632"/>
            <a:chOff x="0" y="0"/>
            <a:chExt cx="19925246" cy="571500"/>
          </a:xfrm>
        </p:grpSpPr>
        <p:sp>
          <p:nvSpPr>
            <p:cNvPr id="4" name="Freeform 4"/>
            <p:cNvSpPr/>
            <p:nvPr/>
          </p:nvSpPr>
          <p:spPr>
            <a:xfrm>
              <a:off x="0" y="255270"/>
              <a:ext cx="19925246" cy="69850"/>
            </a:xfrm>
            <a:custGeom>
              <a:avLst/>
              <a:gdLst/>
              <a:ahLst/>
              <a:cxnLst/>
              <a:rect l="l" t="t" r="r" b="b"/>
              <a:pathLst>
                <a:path w="19925246" h="69850">
                  <a:moveTo>
                    <a:pt x="19634417" y="0"/>
                  </a:moveTo>
                  <a:lnTo>
                    <a:pt x="0" y="0"/>
                  </a:lnTo>
                  <a:lnTo>
                    <a:pt x="0" y="69850"/>
                  </a:lnTo>
                  <a:lnTo>
                    <a:pt x="19925246" y="69850"/>
                  </a:lnTo>
                  <a:lnTo>
                    <a:pt x="19925246" y="0"/>
                  </a:lnTo>
                  <a:close/>
                </a:path>
              </a:pathLst>
            </a:custGeom>
            <a:solidFill>
              <a:srgbClr val="E49090"/>
            </a:solidFill>
          </p:spPr>
          <p:txBody>
            <a:bodyPr/>
            <a:lstStyle/>
            <a:p>
              <a:endParaRPr lang="en-US"/>
            </a:p>
          </p:txBody>
        </p:sp>
      </p:grpSp>
      <p:sp>
        <p:nvSpPr>
          <p:cNvPr id="5" name="TextBox 5"/>
          <p:cNvSpPr txBox="1"/>
          <p:nvPr/>
        </p:nvSpPr>
        <p:spPr>
          <a:xfrm>
            <a:off x="11882819" y="9511013"/>
            <a:ext cx="5376481" cy="198755"/>
          </a:xfrm>
          <a:prstGeom prst="rect">
            <a:avLst/>
          </a:prstGeom>
        </p:spPr>
        <p:txBody>
          <a:bodyPr lIns="0" tIns="0" rIns="0" bIns="0" rtlCol="0" anchor="t">
            <a:spAutoFit/>
          </a:bodyPr>
          <a:lstStyle/>
          <a:p>
            <a:pPr algn="r">
              <a:lnSpc>
                <a:spcPts val="1540"/>
              </a:lnSpc>
            </a:pPr>
            <a:r>
              <a:rPr lang="en-US" sz="1400" b="1" spc="280">
                <a:solidFill>
                  <a:srgbClr val="010101"/>
                </a:solidFill>
                <a:latin typeface="Open Sans Medium"/>
                <a:ea typeface="Open Sans Medium"/>
                <a:cs typeface="Open Sans Medium"/>
                <a:sym typeface="Open Sans Medium"/>
              </a:rPr>
              <a:t>©DREAM BIG ADVENTURE</a:t>
            </a:r>
          </a:p>
        </p:txBody>
      </p:sp>
      <p:sp>
        <p:nvSpPr>
          <p:cNvPr id="6" name="Freeform 6"/>
          <p:cNvSpPr/>
          <p:nvPr/>
        </p:nvSpPr>
        <p:spPr>
          <a:xfrm>
            <a:off x="11424112" y="3045243"/>
            <a:ext cx="6863888" cy="4564485"/>
          </a:xfrm>
          <a:custGeom>
            <a:avLst/>
            <a:gdLst/>
            <a:ahLst/>
            <a:cxnLst/>
            <a:rect l="l" t="t" r="r" b="b"/>
            <a:pathLst>
              <a:path w="6863888" h="4564485">
                <a:moveTo>
                  <a:pt x="0" y="0"/>
                </a:moveTo>
                <a:lnTo>
                  <a:pt x="6863888" y="0"/>
                </a:lnTo>
                <a:lnTo>
                  <a:pt x="6863888" y="4564485"/>
                </a:lnTo>
                <a:lnTo>
                  <a:pt x="0" y="4564485"/>
                </a:lnTo>
                <a:lnTo>
                  <a:pt x="0" y="0"/>
                </a:lnTo>
                <a:close/>
              </a:path>
            </a:pathLst>
          </a:custGeom>
          <a:blipFill>
            <a:blip r:embed="rId2"/>
            <a:stretch>
              <a:fillRect t="-187" b="-187"/>
            </a:stretch>
          </a:blipFill>
        </p:spPr>
        <p:txBody>
          <a:bodyPr/>
          <a:lstStyle/>
          <a:p>
            <a:endParaRPr lang="en-US"/>
          </a:p>
        </p:txBody>
      </p:sp>
      <p:sp>
        <p:nvSpPr>
          <p:cNvPr id="7" name="TextBox 7"/>
          <p:cNvSpPr txBox="1"/>
          <p:nvPr/>
        </p:nvSpPr>
        <p:spPr>
          <a:xfrm>
            <a:off x="1319919" y="3671682"/>
            <a:ext cx="9386036" cy="2897505"/>
          </a:xfrm>
          <a:prstGeom prst="rect">
            <a:avLst/>
          </a:prstGeom>
        </p:spPr>
        <p:txBody>
          <a:bodyPr lIns="0" tIns="0" rIns="0" bIns="0" rtlCol="0" anchor="t">
            <a:spAutoFit/>
          </a:bodyPr>
          <a:lstStyle/>
          <a:p>
            <a:pPr marL="561341" lvl="1" indent="-280670" algn="l">
              <a:lnSpc>
                <a:spcPts val="4680"/>
              </a:lnSpc>
              <a:buFont typeface="Arial"/>
              <a:buChar char="•"/>
            </a:pPr>
            <a:r>
              <a:rPr lang="en-US" sz="2600">
                <a:solidFill>
                  <a:srgbClr val="000000"/>
                </a:solidFill>
                <a:latin typeface="Montserrat"/>
                <a:ea typeface="Montserrat"/>
                <a:cs typeface="Montserrat"/>
                <a:sym typeface="Montserrat"/>
              </a:rPr>
              <a:t>Effortless - Greg McKeown</a:t>
            </a:r>
          </a:p>
          <a:p>
            <a:pPr marL="561341" lvl="1" indent="-280670" algn="l">
              <a:lnSpc>
                <a:spcPts val="4680"/>
              </a:lnSpc>
              <a:buFont typeface="Arial"/>
              <a:buChar char="•"/>
            </a:pPr>
            <a:r>
              <a:rPr lang="en-US" sz="2600">
                <a:solidFill>
                  <a:srgbClr val="000000"/>
                </a:solidFill>
                <a:latin typeface="Montserrat"/>
                <a:ea typeface="Montserrat"/>
                <a:cs typeface="Montserrat"/>
                <a:sym typeface="Montserrat"/>
              </a:rPr>
              <a:t>The One Thing - Gary Keller</a:t>
            </a:r>
          </a:p>
          <a:p>
            <a:pPr marL="561341" lvl="1" indent="-280670" algn="l">
              <a:lnSpc>
                <a:spcPts val="4680"/>
              </a:lnSpc>
              <a:buFont typeface="Arial"/>
              <a:buChar char="•"/>
            </a:pPr>
            <a:r>
              <a:rPr lang="en-US" sz="2600">
                <a:solidFill>
                  <a:srgbClr val="000000"/>
                </a:solidFill>
                <a:latin typeface="Montserrat"/>
                <a:ea typeface="Montserrat"/>
                <a:cs typeface="Montserrat"/>
                <a:sym typeface="Montserrat"/>
              </a:rPr>
              <a:t>Atomic Habits - James Clear</a:t>
            </a:r>
          </a:p>
          <a:p>
            <a:pPr marL="561341" lvl="1" indent="-280670" algn="l">
              <a:lnSpc>
                <a:spcPts val="4680"/>
              </a:lnSpc>
              <a:buFont typeface="Arial"/>
              <a:buChar char="•"/>
            </a:pPr>
            <a:r>
              <a:rPr lang="en-US" sz="2600">
                <a:solidFill>
                  <a:srgbClr val="000000"/>
                </a:solidFill>
                <a:latin typeface="Montserrat"/>
                <a:ea typeface="Montserrat"/>
                <a:cs typeface="Montserrat"/>
                <a:sym typeface="Montserrat"/>
              </a:rPr>
              <a:t>Goals - Zig Ziglar</a:t>
            </a:r>
          </a:p>
          <a:p>
            <a:pPr marL="561341" lvl="1" indent="-280670" algn="l">
              <a:lnSpc>
                <a:spcPts val="4680"/>
              </a:lnSpc>
              <a:buFont typeface="Arial"/>
              <a:buChar char="•"/>
            </a:pPr>
            <a:r>
              <a:rPr lang="en-US" sz="2600">
                <a:solidFill>
                  <a:srgbClr val="000000"/>
                </a:solidFill>
                <a:latin typeface="Montserrat"/>
                <a:ea typeface="Montserrat"/>
                <a:cs typeface="Montserrat"/>
                <a:sym typeface="Montserrat"/>
              </a:rPr>
              <a:t>The 5 Second Rule - Mel Robbins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637</Words>
  <Application>Microsoft Office PowerPoint</Application>
  <PresentationFormat>Custom</PresentationFormat>
  <Paragraphs>100</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Georgia Pro</vt:lpstr>
      <vt:lpstr>Arial</vt:lpstr>
      <vt:lpstr>Montserrat</vt:lpstr>
      <vt:lpstr>Calibri</vt:lpstr>
      <vt:lpstr>Montserrat Medium</vt:lpstr>
      <vt:lpstr>Open Sans Medium</vt:lpstr>
      <vt:lpstr>Montserrat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Launch Your God Dream Course.pdf</dc:title>
  <cp:lastModifiedBy>Jennifer Miller</cp:lastModifiedBy>
  <cp:revision>1</cp:revision>
  <dcterms:created xsi:type="dcterms:W3CDTF">2006-08-16T00:00:00Z</dcterms:created>
  <dcterms:modified xsi:type="dcterms:W3CDTF">2025-03-06T19:54:11Z</dcterms:modified>
  <dc:identifier>DAGfY-rmXWA</dc:identifier>
</cp:coreProperties>
</file>